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63" r:id="rId3"/>
    <p:sldId id="287" r:id="rId4"/>
    <p:sldId id="270" r:id="rId5"/>
    <p:sldId id="299" r:id="rId6"/>
    <p:sldId id="296" r:id="rId7"/>
    <p:sldId id="269" r:id="rId8"/>
    <p:sldId id="290" r:id="rId9"/>
    <p:sldId id="283" r:id="rId10"/>
    <p:sldId id="276" r:id="rId11"/>
    <p:sldId id="272" r:id="rId12"/>
    <p:sldId id="285" r:id="rId13"/>
    <p:sldId id="277" r:id="rId14"/>
    <p:sldId id="298" r:id="rId15"/>
    <p:sldId id="286" r:id="rId16"/>
    <p:sldId id="289" r:id="rId17"/>
    <p:sldId id="279" r:id="rId18"/>
    <p:sldId id="291" r:id="rId19"/>
    <p:sldId id="292" r:id="rId20"/>
    <p:sldId id="293" r:id="rId21"/>
    <p:sldId id="294" r:id="rId22"/>
    <p:sldId id="295" r:id="rId23"/>
    <p:sldId id="274" r:id="rId24"/>
    <p:sldId id="278" r:id="rId25"/>
    <p:sldId id="297" r:id="rId26"/>
    <p:sldId id="275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 autoAdjust="0"/>
    <p:restoredTop sz="93030" autoAdjust="0"/>
  </p:normalViewPr>
  <p:slideViewPr>
    <p:cSldViewPr>
      <p:cViewPr>
        <p:scale>
          <a:sx n="90" d="100"/>
          <a:sy n="90" d="100"/>
        </p:scale>
        <p:origin x="-1386" y="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D2A8E-D337-47F3-A4AC-B5B5D092F409}" type="datetimeFigureOut">
              <a:rPr lang="en-US" smtClean="0"/>
              <a:t>4/10/2017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2DC16-ECA8-4E52-A881-CD6DEB5634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010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thầy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cô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mọi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phòng</a:t>
            </a:r>
            <a:r>
              <a:rPr lang="en-US" baseline="0" dirty="0" smtClean="0"/>
              <a:t>.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Hôm</a:t>
            </a:r>
            <a:r>
              <a:rPr lang="en-US" baseline="0" dirty="0" smtClean="0"/>
              <a:t> nay e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tài</a:t>
            </a:r>
            <a:r>
              <a:rPr lang="en-US" baseline="0" dirty="0" smtClean="0"/>
              <a:t> “---”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086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/>
              <a:buNone/>
              <a:tabLst/>
              <a:defRPr/>
            </a:pPr>
            <a:r>
              <a:rPr lang="en-US" sz="2000" dirty="0" smtClean="0"/>
              <a:t>HOG </a:t>
            </a:r>
            <a:r>
              <a:rPr lang="en-US" sz="2000" dirty="0" err="1" smtClean="0"/>
              <a:t>là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thuật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toán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độ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chính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xác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cao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trong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nhận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dạng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người</a:t>
            </a:r>
            <a:r>
              <a:rPr lang="en-US" sz="2000" baseline="0" dirty="0" smtClean="0"/>
              <a:t>, </a:t>
            </a:r>
            <a:r>
              <a:rPr lang="en-US" sz="2000" baseline="0" dirty="0" err="1" smtClean="0"/>
              <a:t>tuy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nhiên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nó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cũng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có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những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nút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thắt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trong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tính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toán</a:t>
            </a:r>
            <a:endParaRPr lang="en-US" sz="20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/>
              <a:buNone/>
              <a:tabLst/>
              <a:defRPr/>
            </a:pPr>
            <a:r>
              <a:rPr lang="en-US" sz="2000" dirty="0" err="1" smtClean="0"/>
              <a:t>Tính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ra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mỗi</a:t>
            </a:r>
            <a:r>
              <a:rPr lang="en-US" sz="2000" baseline="0" dirty="0" smtClean="0"/>
              <a:t> block or </a:t>
            </a:r>
            <a:r>
              <a:rPr lang="en-US" sz="2000" baseline="0" dirty="0" err="1" smtClean="0"/>
              <a:t>mỗi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cửa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số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dùng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bao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nhiêu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phép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bình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phương</a:t>
            </a:r>
            <a:r>
              <a:rPr lang="en-US" sz="2000" baseline="0" dirty="0" smtClean="0"/>
              <a:t>, chia, </a:t>
            </a:r>
            <a:r>
              <a:rPr lang="en-US" sz="2000" baseline="0" dirty="0" err="1" smtClean="0"/>
              <a:t>căn</a:t>
            </a:r>
            <a:r>
              <a:rPr lang="en-US" sz="2000" baseline="0" dirty="0" smtClean="0"/>
              <a:t> </a:t>
            </a:r>
            <a:r>
              <a:rPr lang="en-US" sz="2000" baseline="0" dirty="0" err="1" smtClean="0"/>
              <a:t>bậc</a:t>
            </a:r>
            <a:r>
              <a:rPr lang="en-US" sz="2000" baseline="0" dirty="0" smtClean="0"/>
              <a:t> 2…</a:t>
            </a:r>
            <a:endParaRPr lang="en-US" sz="2000" dirty="0" smtClean="0"/>
          </a:p>
          <a:p>
            <a:pPr marL="0" indent="0"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744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gradient </a:t>
            </a:r>
            <a:r>
              <a:rPr lang="en-US" baseline="0" dirty="0" err="1" smtClean="0"/>
              <a:t>xấp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xỉ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cận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học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tập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tìm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hiểu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thấy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rằng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định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sát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thực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nghiệm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bức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thấy</a:t>
            </a:r>
            <a:r>
              <a:rPr lang="en-US" baseline="0" dirty="0" smtClean="0"/>
              <a:t>… </a:t>
            </a:r>
            <a:r>
              <a:rPr lang="en-US" baseline="0" dirty="0" err="1" smtClean="0"/>
              <a:t>xs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lũy</a:t>
            </a:r>
            <a:r>
              <a:rPr lang="en-US" baseline="0" dirty="0" smtClean="0"/>
              <a:t> &gt; 91%</a:t>
            </a:r>
          </a:p>
          <a:p>
            <a:pPr marL="0" indent="0">
              <a:buNone/>
            </a:pPr>
            <a:endParaRPr lang="en-US" baseline="0" dirty="0" smtClean="0"/>
          </a:p>
          <a:p>
            <a:pPr marL="0" indent="0">
              <a:buNone/>
            </a:pP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đây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mô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tả</a:t>
            </a:r>
            <a:r>
              <a:rPr lang="en-US" baseline="0" dirty="0" smtClean="0"/>
              <a:t> chi </a:t>
            </a:r>
            <a:r>
              <a:rPr lang="en-US" baseline="0" dirty="0" err="1" smtClean="0"/>
              <a:t>tiết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pháp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LUT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744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chứng</a:t>
            </a:r>
            <a:r>
              <a:rPr lang="en-US" baseline="0" dirty="0" smtClean="0"/>
              <a:t> minh </a:t>
            </a:r>
            <a:r>
              <a:rPr lang="en-US" baseline="0" dirty="0" err="1" smtClean="0"/>
              <a:t>giải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pháp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LUT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ưu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tìm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pháp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ưu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mô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phỏng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mềm</a:t>
            </a:r>
            <a:endParaRPr lang="en-US" baseline="0" dirty="0" smtClean="0"/>
          </a:p>
          <a:p>
            <a:pPr marL="0" indent="0"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74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err="1" smtClean="0"/>
              <a:t>Đây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môi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trường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bộ</a:t>
            </a:r>
            <a:r>
              <a:rPr lang="en-US" baseline="0" dirty="0" smtClean="0"/>
              <a:t> HOG </a:t>
            </a:r>
            <a:r>
              <a:rPr lang="en-US" baseline="0" dirty="0" err="1" smtClean="0"/>
              <a:t>đã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thiết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kế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xác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4465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74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744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74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744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744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261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Bài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thuyết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gồm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nội</a:t>
            </a:r>
            <a:r>
              <a:rPr lang="en-US" baseline="0" dirty="0" smtClean="0"/>
              <a:t> dung </a:t>
            </a:r>
            <a:r>
              <a:rPr lang="en-US" baseline="0" dirty="0" err="1" smtClean="0"/>
              <a:t>chính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bla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1491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2612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Thực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trên</a:t>
            </a:r>
            <a:r>
              <a:rPr lang="en-US" baseline="0" dirty="0" smtClean="0"/>
              <a:t> FPGA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1236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107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6932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err="1" smtClean="0"/>
              <a:t>Xử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đang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một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trọng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thưc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tiễn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xử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lý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sinh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thám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thám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hiểm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máy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, robot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dang </a:t>
            </a:r>
            <a:r>
              <a:rPr lang="en-US" baseline="0" dirty="0" err="1" smtClean="0"/>
              <a:t>đội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tượng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đặc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biệt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đang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đang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tâm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nghệ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732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err="1" smtClean="0"/>
              <a:t>Tìm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kiếm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nạn</a:t>
            </a: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-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tài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tập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trung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tuy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mở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rộng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tượng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kỳ</a:t>
            </a:r>
            <a:endParaRPr lang="en-US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732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err="1" smtClean="0"/>
              <a:t>Về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chính</a:t>
            </a:r>
            <a:r>
              <a:rPr lang="en-US" baseline="0" dirty="0" smtClean="0"/>
              <a:t>: - -</a:t>
            </a:r>
          </a:p>
          <a:p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thuật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phổ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nay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smtClean="0"/>
              <a:t>HOG, </a:t>
            </a:r>
            <a:r>
              <a:rPr lang="en-US" baseline="0" dirty="0" err="1" smtClean="0"/>
              <a:t>đc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bởi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nhà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nghiên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cứu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Dalal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Triggs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ngoài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còn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SIFT</a:t>
            </a:r>
          </a:p>
          <a:p>
            <a:r>
              <a:rPr lang="en-US" baseline="0" dirty="0" smtClean="0"/>
              <a:t>	+ HOG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xuất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vec-tơ</a:t>
            </a:r>
            <a:r>
              <a:rPr lang="en-US" baseline="0" dirty="0" smtClean="0"/>
              <a:t> gradient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hướng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vùng</a:t>
            </a:r>
            <a:r>
              <a:rPr lang="en-US" baseline="0" dirty="0" smtClean="0"/>
              <a:t> or </a:t>
            </a:r>
            <a:r>
              <a:rPr lang="en-US" baseline="0" dirty="0" err="1" smtClean="0"/>
              <a:t>khối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sinh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biểu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dốc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đây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tượng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tâm</a:t>
            </a:r>
            <a:endParaRPr lang="en-US" baseline="0" dirty="0" smtClean="0"/>
          </a:p>
          <a:p>
            <a:r>
              <a:rPr lang="en-US" baseline="0" dirty="0" smtClean="0"/>
              <a:t>	+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SIFT, </a:t>
            </a:r>
            <a:r>
              <a:rPr lang="en-US" baseline="0" dirty="0" err="1" smtClean="0"/>
              <a:t>mô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phép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dịch</a:t>
            </a:r>
            <a:r>
              <a:rPr lang="en-US" baseline="0" dirty="0" smtClean="0"/>
              <a:t>, quay, </a:t>
            </a:r>
            <a:r>
              <a:rPr lang="en-US" baseline="0" dirty="0" err="1" smtClean="0"/>
              <a:t>phóng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đại</a:t>
            </a:r>
            <a:r>
              <a:rPr lang="en-US" baseline="0" dirty="0" smtClean="0"/>
              <a:t>…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hợp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chúng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nhau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dùng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sắp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xếp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hợp</a:t>
            </a:r>
            <a:r>
              <a:rPr lang="en-US" baseline="0" dirty="0" smtClean="0"/>
              <a:t> h/a, or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tượng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trước</a:t>
            </a:r>
            <a:r>
              <a:rPr lang="en-US" baseline="0" dirty="0" smtClean="0"/>
              <a:t> (template matching)	</a:t>
            </a:r>
          </a:p>
          <a:p>
            <a:r>
              <a:rPr lang="en-US" baseline="0" dirty="0" smtClean="0"/>
              <a:t>	+ </a:t>
            </a:r>
            <a:r>
              <a:rPr lang="en-US" baseline="0" dirty="0" err="1" smtClean="0"/>
              <a:t>Còn</a:t>
            </a:r>
            <a:r>
              <a:rPr lang="en-US" baseline="0" dirty="0" smtClean="0"/>
              <a:t> HOG </a:t>
            </a:r>
            <a:r>
              <a:rPr lang="en-US" baseline="0" dirty="0" err="1" smtClean="0"/>
              <a:t>chiết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xuất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từ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ô </a:t>
            </a:r>
            <a:r>
              <a:rPr lang="en-US" baseline="0" dirty="0" err="1" smtClean="0"/>
              <a:t>dày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khối</a:t>
            </a:r>
            <a:r>
              <a:rPr lang="en-US" baseline="0" dirty="0" smtClean="0"/>
              <a:t>/</a:t>
            </a:r>
            <a:r>
              <a:rPr lang="en-US" baseline="0" dirty="0" err="1" smtClean="0"/>
              <a:t>vùng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đánh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khơp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thích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hợp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tượng</a:t>
            </a:r>
            <a:endParaRPr lang="en-US" baseline="0" dirty="0" smtClean="0"/>
          </a:p>
          <a:p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đặc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, ta </a:t>
            </a:r>
            <a:r>
              <a:rPr lang="en-US" baseline="0" dirty="0" err="1" smtClean="0"/>
              <a:t>đánh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khớp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SVM: 1 </a:t>
            </a:r>
            <a:r>
              <a:rPr lang="en-US" baseline="0" dirty="0" err="1" smtClean="0"/>
              <a:t>loại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Học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máy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loại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44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Hiểu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rõ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thuật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toán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tìm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những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nút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thắt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và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giải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quyết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nó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trên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phần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mềm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sau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thực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phần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cứng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Môi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trường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mô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phỏng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sử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dụng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là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ngôn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ngữ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mô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phỏng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phần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mềm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và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VHDL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mô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phỏng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phần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cứng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64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err="1" smtClean="0"/>
              <a:t>Trên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quát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dạng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</a:t>
            </a:r>
            <a:r>
              <a:rPr lang="en-US" baseline="0" dirty="0" smtClean="0"/>
              <a:t>HOG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màu</a:t>
            </a:r>
            <a:r>
              <a:rPr lang="en-US" baseline="0" dirty="0" smtClean="0"/>
              <a:t> RGB, qua </a:t>
            </a:r>
            <a:r>
              <a:rPr lang="en-US" baseline="0" dirty="0" err="1" smtClean="0"/>
              <a:t>bộ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chuyển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đổi</a:t>
            </a:r>
            <a:r>
              <a:rPr lang="en-US" baseline="0" dirty="0" smtClean="0"/>
              <a:t> RGB sang Gray. </a:t>
            </a:r>
            <a:r>
              <a:rPr lang="en-US" baseline="0" dirty="0" err="1" smtClean="0"/>
              <a:t>Vì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thuật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toán</a:t>
            </a:r>
            <a:r>
              <a:rPr lang="en-US" baseline="0" dirty="0" smtClean="0"/>
              <a:t> HOG </a:t>
            </a:r>
            <a:r>
              <a:rPr lang="en-US" baseline="0" dirty="0" err="1" smtClean="0"/>
              <a:t>phát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trong</a:t>
            </a:r>
            <a:r>
              <a:rPr lang="en-US" baseline="0" dirty="0" smtClean="0"/>
              <a:t> 1 </a:t>
            </a:r>
            <a:r>
              <a:rPr lang="en-US" baseline="0" dirty="0" err="1" smtClean="0"/>
              <a:t>cửa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sổ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định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định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người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khoảng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nhau</a:t>
            </a:r>
            <a:r>
              <a:rPr lang="en-US" baseline="0" dirty="0" smtClean="0"/>
              <a:t>, ta </a:t>
            </a:r>
            <a:r>
              <a:rPr lang="en-US" baseline="0" dirty="0" err="1" smtClean="0"/>
              <a:t>phải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thay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đổi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thước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cỡ</a:t>
            </a:r>
            <a:r>
              <a:rPr lang="en-US" baseline="0" dirty="0" smtClean="0"/>
              <a:t>…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quét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cửa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sổ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hình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nhau</a:t>
            </a:r>
            <a:r>
              <a:rPr lang="en-US" baseline="0" dirty="0" smtClean="0"/>
              <a:t>,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70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err="1" smtClean="0"/>
              <a:t>Xấp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xỉ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lớn</a:t>
            </a:r>
            <a:r>
              <a:rPr lang="en-US" baseline="0" dirty="0" smtClean="0"/>
              <a:t> gradient </a:t>
            </a:r>
            <a:r>
              <a:rPr lang="en-US" baseline="0" dirty="0" err="1" smtClean="0"/>
              <a:t>bằng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giữa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ảnh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cận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2DC16-ECA8-4E52-A881-CD6DEB56341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70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2"/>
          <p:cNvSpPr>
            <a:spLocks noChangeArrowheads="1"/>
          </p:cNvSpPr>
          <p:nvPr userDrawn="1"/>
        </p:nvSpPr>
        <p:spPr bwMode="auto">
          <a:xfrm>
            <a:off x="0" y="0"/>
            <a:ext cx="9144000" cy="1676400"/>
          </a:xfrm>
          <a:prstGeom prst="rect">
            <a:avLst/>
          </a:prstGeom>
          <a:gradFill rotWithShape="1">
            <a:gsLst>
              <a:gs pos="0">
                <a:srgbClr val="B00000">
                  <a:lumMod val="42000"/>
                  <a:lumOff val="58000"/>
                </a:srgbClr>
              </a:gs>
              <a:gs pos="44000">
                <a:srgbClr val="BE1212"/>
              </a:gs>
              <a:gs pos="100000">
                <a:srgbClr val="580000"/>
              </a:gs>
            </a:gsLst>
            <a:lin ang="0" scaled="1"/>
          </a:gradFill>
          <a:ln>
            <a:noFill/>
          </a:ln>
          <a:extLst/>
        </p:spPr>
        <p:txBody>
          <a:bodyPr vert="eaVert" wrap="none" lIns="91436" tIns="45718" rIns="91436" bIns="45718" anchor="ctr"/>
          <a:lstStyle/>
          <a:p>
            <a:pPr>
              <a:defRPr/>
            </a:pPr>
            <a:endParaRPr lang="fr-FR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679575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4478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607FC-F5B0-456C-A138-35BA9AF0912C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5"/>
          <p:cNvPicPr preferRelativeResize="0">
            <a:picLocks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80976"/>
            <a:ext cx="1249327" cy="1246965"/>
          </a:xfrm>
          <a:prstGeom prst="rect">
            <a:avLst/>
          </a:prstGeom>
          <a:noFill/>
          <a:ln>
            <a:noFill/>
          </a:ln>
          <a:effectLst>
            <a:outerShdw dist="71842" dir="27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1828800" y="370493"/>
            <a:ext cx="6730074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200" b="0" dirty="0" smtClean="0">
                <a:solidFill>
                  <a:schemeClr val="bg1"/>
                </a:solidFill>
              </a:rPr>
              <a:t>VIETNAM</a:t>
            </a:r>
            <a:r>
              <a:rPr lang="en-US" sz="2200" b="0" baseline="0" dirty="0" smtClean="0">
                <a:solidFill>
                  <a:schemeClr val="bg1"/>
                </a:solidFill>
              </a:rPr>
              <a:t> NATIONAL UNIVERSITY HANOI (VNU)</a:t>
            </a:r>
          </a:p>
          <a:p>
            <a:pPr>
              <a:lnSpc>
                <a:spcPct val="120000"/>
              </a:lnSpc>
            </a:pPr>
            <a:r>
              <a:rPr lang="en-US" sz="2000" b="1" baseline="0" dirty="0" smtClean="0">
                <a:solidFill>
                  <a:schemeClr val="bg1"/>
                </a:solidFill>
              </a:rPr>
              <a:t>VNU UNIVERSITY OF ENGINEERING AND TECHNOLOGY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02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9DB75-840B-4D4D-927F-928222E58E67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161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66800"/>
            <a:ext cx="2057400" cy="5059363"/>
          </a:xfrm>
        </p:spPr>
        <p:txBody>
          <a:bodyPr vert="eaVert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66800"/>
            <a:ext cx="6019800" cy="5059363"/>
          </a:xfrm>
        </p:spPr>
        <p:txBody>
          <a:bodyPr vert="eaVer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27CD1-C6E9-46D0-AB9C-DEFE7B65BCF4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6658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696200" cy="715962"/>
          </a:xfr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82655-B6A2-4665-A800-B5BA74B3EC4E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5"/>
          <p:cNvPicPr preferRelativeResize="0">
            <a:picLocks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734812" cy="73342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3992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671C-ECF5-42F8-B8E8-C61E15F5C5D5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16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0"/>
            <a:ext cx="40386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7A117-B374-4AE0-BE91-8767C9FA9708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5103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4040188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0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8800"/>
            <a:ext cx="4041775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76DD2-F62E-4DD6-B0AB-F0F903D91A2E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7830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F36EB-8902-443E-8281-BB7263E5BDED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26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1833-0326-4983-B019-2891EB590863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776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9500"/>
            <a:ext cx="3008313" cy="7493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66800"/>
            <a:ext cx="5111750" cy="50593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05000"/>
            <a:ext cx="3008313" cy="42211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F4BFD-15DD-4614-9D09-F96585505765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5064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066799"/>
            <a:ext cx="5486400" cy="36607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A79F0-6C28-40DB-9740-0D15B8238570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2913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2"/>
          <p:cNvSpPr>
            <a:spLocks noChangeArrowheads="1"/>
          </p:cNvSpPr>
          <p:nvPr/>
        </p:nvSpPr>
        <p:spPr bwMode="auto">
          <a:xfrm>
            <a:off x="0" y="0"/>
            <a:ext cx="9144000" cy="990600"/>
          </a:xfrm>
          <a:prstGeom prst="rect">
            <a:avLst/>
          </a:prstGeom>
          <a:gradFill rotWithShape="1">
            <a:gsLst>
              <a:gs pos="0">
                <a:srgbClr val="B00000">
                  <a:lumMod val="42000"/>
                  <a:lumOff val="58000"/>
                </a:srgbClr>
              </a:gs>
              <a:gs pos="44000">
                <a:srgbClr val="BE1212"/>
              </a:gs>
              <a:gs pos="100000">
                <a:srgbClr val="580000"/>
              </a:gs>
            </a:gsLst>
            <a:lin ang="0" scaled="1"/>
          </a:gradFill>
          <a:ln>
            <a:noFill/>
          </a:ln>
          <a:extLst/>
        </p:spPr>
        <p:txBody>
          <a:bodyPr vert="eaVert" wrap="none" lIns="91436" tIns="45718" rIns="91436" bIns="45718" anchor="ctr"/>
          <a:lstStyle/>
          <a:p>
            <a:pPr>
              <a:defRPr/>
            </a:pPr>
            <a:endParaRPr lang="fr-FR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6962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4983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34F96B-95F8-4C63-BE4D-6C735C4BB316}" type="datetime1">
              <a:rPr lang="en-US" smtClean="0"/>
              <a:t>4/10/2017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5FFF0-460B-4A40-9034-F2BF1761D3E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5"/>
          <p:cNvPicPr preferRelativeResize="0">
            <a:picLocks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734812" cy="73342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012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http://www.lsi-contest.com/images/hog-5.png" TargetMode="Externa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30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31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>
                <a:solidFill>
                  <a:srgbClr val="FF0000"/>
                </a:solidFill>
              </a:rPr>
              <a:t>Nhận</a:t>
            </a:r>
            <a:r>
              <a:rPr lang="en-US" sz="4400" dirty="0" smtClean="0">
                <a:solidFill>
                  <a:srgbClr val="FF0000"/>
                </a:solidFill>
              </a:rPr>
              <a:t> </a:t>
            </a:r>
            <a:r>
              <a:rPr lang="en-US" sz="4400" dirty="0" err="1" smtClean="0">
                <a:solidFill>
                  <a:srgbClr val="FF0000"/>
                </a:solidFill>
              </a:rPr>
              <a:t>dạng</a:t>
            </a:r>
            <a:r>
              <a:rPr lang="en-US" sz="4400" dirty="0" smtClean="0">
                <a:solidFill>
                  <a:srgbClr val="FF0000"/>
                </a:solidFill>
              </a:rPr>
              <a:t> </a:t>
            </a:r>
            <a:r>
              <a:rPr lang="en-US" sz="4400" dirty="0" err="1" smtClean="0">
                <a:solidFill>
                  <a:srgbClr val="FF0000"/>
                </a:solidFill>
              </a:rPr>
              <a:t>người</a:t>
            </a:r>
            <a:r>
              <a:rPr lang="en-US" sz="4400" dirty="0" smtClean="0">
                <a:solidFill>
                  <a:srgbClr val="FF0000"/>
                </a:solidFill>
              </a:rPr>
              <a:t> </a:t>
            </a:r>
            <a:r>
              <a:rPr lang="en-US" sz="4400" dirty="0" err="1" smtClean="0">
                <a:solidFill>
                  <a:srgbClr val="FF0000"/>
                </a:solidFill>
              </a:rPr>
              <a:t>bằng</a:t>
            </a:r>
            <a:r>
              <a:rPr lang="en-US" sz="4400" dirty="0" smtClean="0">
                <a:solidFill>
                  <a:srgbClr val="FF0000"/>
                </a:solidFill>
              </a:rPr>
              <a:t> </a:t>
            </a:r>
            <a:r>
              <a:rPr lang="en-US" sz="4400" dirty="0" err="1" smtClean="0">
                <a:solidFill>
                  <a:srgbClr val="FF0000"/>
                </a:solidFill>
              </a:rPr>
              <a:t>đồ</a:t>
            </a:r>
            <a:r>
              <a:rPr lang="en-US" sz="4400" dirty="0" smtClean="0">
                <a:solidFill>
                  <a:srgbClr val="FF0000"/>
                </a:solidFill>
              </a:rPr>
              <a:t> </a:t>
            </a:r>
            <a:r>
              <a:rPr lang="en-US" sz="4400" dirty="0" err="1" smtClean="0">
                <a:solidFill>
                  <a:srgbClr val="FF0000"/>
                </a:solidFill>
              </a:rPr>
              <a:t>thị</a:t>
            </a:r>
            <a:r>
              <a:rPr lang="en-US" sz="4400" dirty="0" smtClean="0">
                <a:solidFill>
                  <a:srgbClr val="FF0000"/>
                </a:solidFill>
              </a:rPr>
              <a:t> gradient </a:t>
            </a:r>
            <a:r>
              <a:rPr lang="en-US" sz="4400" dirty="0" err="1" smtClean="0">
                <a:solidFill>
                  <a:srgbClr val="FF0000"/>
                </a:solidFill>
              </a:rPr>
              <a:t>theo</a:t>
            </a:r>
            <a:r>
              <a:rPr lang="en-US" sz="4400" dirty="0" smtClean="0">
                <a:solidFill>
                  <a:srgbClr val="FF0000"/>
                </a:solidFill>
              </a:rPr>
              <a:t> </a:t>
            </a:r>
            <a:r>
              <a:rPr lang="en-US" sz="4400" dirty="0" err="1" smtClean="0">
                <a:solidFill>
                  <a:srgbClr val="FF0000"/>
                </a:solidFill>
              </a:rPr>
              <a:t>định</a:t>
            </a:r>
            <a:r>
              <a:rPr lang="en-US" sz="4400" dirty="0" smtClean="0">
                <a:solidFill>
                  <a:srgbClr val="FF0000"/>
                </a:solidFill>
              </a:rPr>
              <a:t> </a:t>
            </a:r>
            <a:r>
              <a:rPr lang="en-US" sz="4400" dirty="0" err="1" smtClean="0">
                <a:solidFill>
                  <a:srgbClr val="FF0000"/>
                </a:solidFill>
              </a:rPr>
              <a:t>hướng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181600"/>
            <a:ext cx="6400800" cy="914400"/>
          </a:xfrm>
        </p:spPr>
        <p:txBody>
          <a:bodyPr/>
          <a:lstStyle/>
          <a:p>
            <a:pPr algn="l"/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Sinh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viên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: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Hồ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Huy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Hùng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Người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hướng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dẫn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: PGS. TS.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Trần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Xuân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Tú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85800" y="3810000"/>
            <a:ext cx="780961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dirty="0" smtClean="0"/>
              <a:t>“Human detection by Histogram of Oriented Gradients”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966355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Thuật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toán</a:t>
            </a:r>
            <a:r>
              <a:rPr lang="en-US" sz="4000" dirty="0" smtClean="0">
                <a:solidFill>
                  <a:schemeClr val="bg1"/>
                </a:solidFill>
              </a:rPr>
              <a:t> HOG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8088" y="1624159"/>
            <a:ext cx="4648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+mj-lt"/>
              <a:buAutoNum type="arabicParenR"/>
            </a:pPr>
            <a:r>
              <a:rPr lang="en-US" sz="2400" dirty="0" err="1" smtClean="0"/>
              <a:t>Xấp</a:t>
            </a:r>
            <a:r>
              <a:rPr lang="en-US" sz="2400" dirty="0" smtClean="0"/>
              <a:t> </a:t>
            </a:r>
            <a:r>
              <a:rPr lang="en-US" sz="2400" dirty="0" err="1" smtClean="0"/>
              <a:t>xỉ</a:t>
            </a:r>
            <a:r>
              <a:rPr lang="en-US" sz="2400" dirty="0" smtClean="0"/>
              <a:t> </a:t>
            </a:r>
            <a:r>
              <a:rPr lang="en-US" sz="2400" dirty="0" err="1" smtClean="0"/>
              <a:t>độ</a:t>
            </a:r>
            <a:r>
              <a:rPr lang="en-US" sz="2400" dirty="0" smtClean="0"/>
              <a:t> </a:t>
            </a:r>
            <a:r>
              <a:rPr lang="en-US" sz="2400" dirty="0" err="1" smtClean="0"/>
              <a:t>lớn</a:t>
            </a:r>
            <a:r>
              <a:rPr lang="en-US" sz="2400" dirty="0" smtClean="0"/>
              <a:t> gradient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400" dirty="0" err="1" smtClean="0"/>
              <a:t>Tính</a:t>
            </a:r>
            <a:r>
              <a:rPr lang="en-US" sz="2400" dirty="0" smtClean="0"/>
              <a:t> </a:t>
            </a:r>
            <a:r>
              <a:rPr lang="en-US" sz="2400" dirty="0" err="1" smtClean="0"/>
              <a:t>biên</a:t>
            </a:r>
            <a:r>
              <a:rPr lang="en-US" sz="2400" dirty="0" smtClean="0"/>
              <a:t> </a:t>
            </a:r>
            <a:r>
              <a:rPr lang="en-US" sz="2400" dirty="0" err="1" smtClean="0"/>
              <a:t>độ</a:t>
            </a:r>
            <a:r>
              <a:rPr lang="en-US" sz="2400" dirty="0" smtClean="0"/>
              <a:t>, </a:t>
            </a:r>
            <a:r>
              <a:rPr lang="en-US" sz="2400" dirty="0" err="1" smtClean="0"/>
              <a:t>hướng</a:t>
            </a:r>
            <a:r>
              <a:rPr lang="en-US" sz="2400" dirty="0" smtClean="0"/>
              <a:t> </a:t>
            </a:r>
            <a:r>
              <a:rPr lang="en-US" sz="2400" dirty="0" err="1" smtClean="0"/>
              <a:t>vec-tơ</a:t>
            </a:r>
            <a:r>
              <a:rPr lang="en-US" sz="2400" dirty="0" smtClean="0"/>
              <a:t> gradient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400" dirty="0" err="1" smtClean="0"/>
              <a:t>Bỏ</a:t>
            </a:r>
            <a:r>
              <a:rPr lang="en-US" sz="2400" dirty="0" smtClean="0"/>
              <a:t> </a:t>
            </a:r>
            <a:r>
              <a:rPr lang="en-US" sz="2400" dirty="0" err="1" smtClean="0"/>
              <a:t>phiếu</a:t>
            </a:r>
            <a:r>
              <a:rPr lang="en-US" sz="2400" dirty="0" smtClean="0"/>
              <a:t>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khối</a:t>
            </a:r>
            <a:r>
              <a:rPr lang="en-US" sz="2400" dirty="0" smtClean="0"/>
              <a:t> 8x8 </a:t>
            </a:r>
            <a:r>
              <a:rPr lang="en-US" sz="2400" dirty="0" err="1" smtClean="0"/>
              <a:t>vào</a:t>
            </a:r>
            <a:r>
              <a:rPr lang="en-US" sz="2400" dirty="0" smtClean="0"/>
              <a:t> </a:t>
            </a:r>
            <a:r>
              <a:rPr lang="en-US" sz="2400" dirty="0" err="1" smtClean="0"/>
              <a:t>biểu</a:t>
            </a:r>
            <a:r>
              <a:rPr lang="en-US" sz="2400" dirty="0" smtClean="0"/>
              <a:t> </a:t>
            </a:r>
            <a:r>
              <a:rPr lang="en-US" sz="2400" dirty="0" err="1" smtClean="0"/>
              <a:t>đồ</a:t>
            </a:r>
            <a:r>
              <a:rPr lang="en-US" sz="2400" dirty="0" smtClean="0"/>
              <a:t> 9 </a:t>
            </a:r>
            <a:r>
              <a:rPr lang="en-US" sz="2400" dirty="0" err="1" smtClean="0"/>
              <a:t>cột</a:t>
            </a:r>
            <a:endParaRPr lang="en-US" sz="2400" dirty="0" smtClean="0"/>
          </a:p>
          <a:p>
            <a:pPr marL="914400" lvl="1" indent="-457200">
              <a:buFont typeface="+mj-lt"/>
              <a:buAutoNum type="arabicParenR"/>
            </a:pPr>
            <a:r>
              <a:rPr lang="en-US" sz="2400" dirty="0" err="1" smtClean="0"/>
              <a:t>Chuẩn</a:t>
            </a:r>
            <a:r>
              <a:rPr lang="en-US" sz="2400" dirty="0" smtClean="0"/>
              <a:t> </a:t>
            </a:r>
            <a:r>
              <a:rPr lang="en-US" sz="2400" dirty="0" err="1" smtClean="0"/>
              <a:t>hóa</a:t>
            </a:r>
            <a:r>
              <a:rPr lang="en-US" sz="2400" dirty="0" smtClean="0"/>
              <a:t> L2 </a:t>
            </a:r>
            <a:r>
              <a:rPr lang="en-US" sz="2400" dirty="0" err="1" smtClean="0"/>
              <a:t>khối</a:t>
            </a:r>
            <a:r>
              <a:rPr lang="en-US" sz="2400" dirty="0" smtClean="0"/>
              <a:t> 16x16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400" dirty="0" err="1" smtClean="0"/>
              <a:t>Kết</a:t>
            </a:r>
            <a:r>
              <a:rPr lang="en-US" sz="2400" dirty="0" smtClean="0"/>
              <a:t> </a:t>
            </a:r>
            <a:r>
              <a:rPr lang="en-US" sz="2400" dirty="0" err="1" smtClean="0"/>
              <a:t>hợp</a:t>
            </a:r>
            <a:r>
              <a:rPr lang="en-US" sz="2400" dirty="0" smtClean="0"/>
              <a:t> </a:t>
            </a:r>
            <a:r>
              <a:rPr lang="en-US" sz="2400" dirty="0" err="1" smtClean="0"/>
              <a:t>các</a:t>
            </a:r>
            <a:r>
              <a:rPr lang="en-US" sz="2400" dirty="0" smtClean="0"/>
              <a:t> </a:t>
            </a:r>
            <a:r>
              <a:rPr lang="en-US" sz="2400" dirty="0" err="1" smtClean="0"/>
              <a:t>khối</a:t>
            </a:r>
            <a:r>
              <a:rPr lang="en-US" sz="2400" dirty="0" smtClean="0"/>
              <a:t> </a:t>
            </a:r>
            <a:r>
              <a:rPr lang="en-US" sz="2400" dirty="0" err="1" smtClean="0"/>
              <a:t>để</a:t>
            </a:r>
            <a:r>
              <a:rPr lang="en-US" sz="2400" dirty="0" smtClean="0"/>
              <a:t> </a:t>
            </a:r>
            <a:r>
              <a:rPr lang="en-US" sz="2400" dirty="0" err="1" smtClean="0"/>
              <a:t>tạo</a:t>
            </a:r>
            <a:r>
              <a:rPr lang="en-US" sz="2400" dirty="0" smtClean="0"/>
              <a:t> </a:t>
            </a:r>
            <a:r>
              <a:rPr lang="en-US" sz="2400" dirty="0" err="1" smtClean="0"/>
              <a:t>đặc</a:t>
            </a:r>
            <a:r>
              <a:rPr lang="en-US" sz="2400" dirty="0" smtClean="0"/>
              <a:t> </a:t>
            </a:r>
            <a:r>
              <a:rPr lang="en-US" sz="2400" dirty="0" err="1" smtClean="0"/>
              <a:t>trưng</a:t>
            </a:r>
            <a:r>
              <a:rPr lang="en-US" sz="2400" dirty="0" smtClean="0"/>
              <a:t> HOG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400" dirty="0" err="1" smtClean="0"/>
              <a:t>Phân</a:t>
            </a:r>
            <a:r>
              <a:rPr lang="en-US" sz="2400" dirty="0" smtClean="0"/>
              <a:t> </a:t>
            </a:r>
            <a:r>
              <a:rPr lang="en-US" sz="2400" dirty="0" err="1" smtClean="0"/>
              <a:t>loại</a:t>
            </a:r>
            <a:r>
              <a:rPr lang="en-US" sz="2400" dirty="0" smtClean="0"/>
              <a:t> SVM</a:t>
            </a:r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5181600" y="1447801"/>
            <a:ext cx="3886200" cy="2438400"/>
          </a:xfrm>
          <a:prstGeom prst="rect">
            <a:avLst/>
          </a:prstGeom>
        </p:spPr>
      </p:pic>
      <p:pic>
        <p:nvPicPr>
          <p:cNvPr id="10" name="Picture 9" descr="A description..."/>
          <p:cNvPicPr/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4267200"/>
            <a:ext cx="388620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388088" y="1143000"/>
            <a:ext cx="464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US" sz="2400" b="1" dirty="0" err="1"/>
              <a:t>Các</a:t>
            </a:r>
            <a:r>
              <a:rPr lang="en-US" sz="2400" b="1" dirty="0"/>
              <a:t> </a:t>
            </a:r>
            <a:r>
              <a:rPr lang="en-US" sz="2400" b="1" dirty="0" err="1"/>
              <a:t>bước</a:t>
            </a:r>
            <a:r>
              <a:rPr lang="en-US" sz="2400" b="1" dirty="0"/>
              <a:t> </a:t>
            </a:r>
            <a:r>
              <a:rPr lang="en-US" sz="2400" b="1" dirty="0" err="1"/>
              <a:t>tính</a:t>
            </a:r>
            <a:r>
              <a:rPr lang="en-US" sz="2400" b="1" dirty="0"/>
              <a:t> </a:t>
            </a:r>
            <a:r>
              <a:rPr lang="en-US" sz="2400" b="1" dirty="0" smtClean="0"/>
              <a:t>HOG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56066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503275" y="1371600"/>
                <a:ext cx="8228012" cy="31544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buFont typeface="Arial" pitchFamily="34" charset="0"/>
                  <a:buChar char="•"/>
                </a:pPr>
                <a:r>
                  <a:rPr lang="en-US" sz="2800" dirty="0" err="1" smtClean="0"/>
                  <a:t>Độ</a:t>
                </a:r>
                <a:r>
                  <a:rPr lang="en-US" sz="2800" dirty="0" smtClean="0"/>
                  <a:t> </a:t>
                </a:r>
                <a:r>
                  <a:rPr lang="en-US" sz="2800" dirty="0" err="1"/>
                  <a:t>rộng</a:t>
                </a:r>
                <a:r>
                  <a:rPr lang="en-US" sz="2800" dirty="0"/>
                  <a:t> </a:t>
                </a:r>
                <a:r>
                  <a:rPr lang="en-US" sz="2800" dirty="0" err="1"/>
                  <a:t>vec-tơ</a:t>
                </a:r>
                <a:r>
                  <a:rPr lang="en-US" sz="2800" dirty="0"/>
                  <a:t> HOG: 3760 </a:t>
                </a:r>
                <a:r>
                  <a:rPr lang="en-US" sz="2800" dirty="0" err="1"/>
                  <a:t>phần</a:t>
                </a:r>
                <a:r>
                  <a:rPr lang="en-US" sz="2800" dirty="0"/>
                  <a:t> </a:t>
                </a:r>
                <a:r>
                  <a:rPr lang="en-US" sz="2800" dirty="0" err="1" smtClean="0"/>
                  <a:t>tử</a:t>
                </a:r>
                <a:endParaRPr lang="en-US" sz="2800" dirty="0" smtClean="0"/>
              </a:p>
              <a:p>
                <a:pPr marL="742950" lvl="1" indent="-285750">
                  <a:buFont typeface="Arial" pitchFamily="34" charset="0"/>
                  <a:buChar char="•"/>
                </a:pPr>
                <a:r>
                  <a:rPr lang="en-US" sz="2800" dirty="0" err="1" smtClean="0"/>
                  <a:t>Sử</a:t>
                </a:r>
                <a:r>
                  <a:rPr lang="en-US" sz="2800" dirty="0" smtClean="0"/>
                  <a:t> </a:t>
                </a:r>
                <a:r>
                  <a:rPr lang="en-US" sz="2800" dirty="0" err="1" smtClean="0"/>
                  <a:t>dụng</a:t>
                </a:r>
                <a:r>
                  <a:rPr lang="en-US" sz="2800" dirty="0" smtClean="0"/>
                  <a:t> </a:t>
                </a:r>
                <a:r>
                  <a:rPr lang="en-US" sz="2800" dirty="0" err="1" smtClean="0"/>
                  <a:t>các</a:t>
                </a:r>
                <a:r>
                  <a:rPr lang="en-US" sz="2800" dirty="0" smtClean="0"/>
                  <a:t> </a:t>
                </a:r>
                <a:r>
                  <a:rPr lang="en-US" sz="2800" dirty="0" err="1" smtClean="0"/>
                  <a:t>phép</a:t>
                </a:r>
                <a:r>
                  <a:rPr lang="en-US" sz="2800" dirty="0" smtClean="0"/>
                  <a:t> </a:t>
                </a:r>
                <a:r>
                  <a:rPr lang="en-US" sz="2800" dirty="0" err="1" smtClean="0"/>
                  <a:t>tính</a:t>
                </a:r>
                <a:r>
                  <a:rPr lang="en-US" sz="2800" dirty="0" smtClean="0"/>
                  <a:t> </a:t>
                </a:r>
                <a:r>
                  <a:rPr lang="en-US" sz="2800" dirty="0" err="1" smtClean="0"/>
                  <a:t>phức</a:t>
                </a:r>
                <a:r>
                  <a:rPr lang="en-US" sz="2800" dirty="0" smtClean="0"/>
                  <a:t> </a:t>
                </a:r>
                <a:r>
                  <a:rPr lang="en-US" sz="2800" dirty="0" err="1" smtClean="0"/>
                  <a:t>tạp</a:t>
                </a:r>
                <a:r>
                  <a:rPr lang="en-US" sz="2800" dirty="0" smtClean="0"/>
                  <a:t>: </a:t>
                </a:r>
                <a:r>
                  <a:rPr lang="en-US" sz="2800" dirty="0" err="1" smtClean="0"/>
                  <a:t>bình</a:t>
                </a:r>
                <a:r>
                  <a:rPr lang="en-US" sz="2800" dirty="0" smtClean="0"/>
                  <a:t> </a:t>
                </a:r>
                <a:r>
                  <a:rPr lang="en-US" sz="2800" dirty="0" err="1" smtClean="0"/>
                  <a:t>phương</a:t>
                </a:r>
                <a:r>
                  <a:rPr lang="en-US" sz="2800" dirty="0" smtClean="0"/>
                  <a:t>, </a:t>
                </a:r>
                <a:r>
                  <a:rPr lang="en-US" sz="2800" dirty="0" err="1" smtClean="0"/>
                  <a:t>nhân</a:t>
                </a:r>
                <a:r>
                  <a:rPr lang="en-US" sz="2800" dirty="0" smtClean="0"/>
                  <a:t>, </a:t>
                </a:r>
                <a:r>
                  <a:rPr lang="en-US" sz="2800" dirty="0" smtClean="0"/>
                  <a:t>chia, </a:t>
                </a:r>
                <a:r>
                  <a:rPr lang="en-US" sz="2800" dirty="0" err="1" smtClean="0"/>
                  <a:t>căn</a:t>
                </a:r>
                <a:r>
                  <a:rPr lang="en-US" sz="2800" dirty="0" smtClean="0"/>
                  <a:t> </a:t>
                </a:r>
                <a:r>
                  <a:rPr lang="en-US" sz="2800" dirty="0" err="1" smtClean="0"/>
                  <a:t>bậc</a:t>
                </a:r>
                <a:r>
                  <a:rPr lang="en-US" sz="2800" dirty="0" smtClean="0"/>
                  <a:t> 2, </a:t>
                </a:r>
                <a:r>
                  <a:rPr lang="en-US" sz="2800" dirty="0" err="1" smtClean="0"/>
                  <a:t>arctan</a:t>
                </a:r>
                <a:endParaRPr lang="en-US" sz="2800" dirty="0" smtClean="0"/>
              </a:p>
              <a:p>
                <a:pPr marL="1200150" lvl="2" indent="-285750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en-US" sz="2800" b="1" dirty="0" err="1" smtClean="0"/>
                  <a:t>Đặc</a:t>
                </a:r>
                <a:r>
                  <a:rPr lang="en-US" sz="2800" b="1" dirty="0" smtClean="0"/>
                  <a:t> </a:t>
                </a:r>
                <a:r>
                  <a:rPr lang="en-US" sz="2800" b="1" dirty="0" err="1" smtClean="0"/>
                  <a:t>biệt</a:t>
                </a:r>
                <a:r>
                  <a:rPr lang="en-US" sz="2800" b="1" dirty="0" smtClean="0"/>
                  <a:t> </a:t>
                </a:r>
                <a:r>
                  <a:rPr lang="en-US" sz="2800" b="1" dirty="0" err="1" smtClean="0"/>
                  <a:t>là</a:t>
                </a:r>
                <a:r>
                  <a:rPr lang="en-US" sz="2800" b="1" dirty="0" smtClean="0"/>
                  <a:t> </a:t>
                </a:r>
                <a:r>
                  <a:rPr lang="en-US" sz="2800" b="1" dirty="0" err="1" smtClean="0"/>
                  <a:t>trong</a:t>
                </a:r>
                <a:r>
                  <a:rPr lang="en-US" sz="2800" b="1" dirty="0" smtClean="0"/>
                  <a:t> </a:t>
                </a:r>
                <a:r>
                  <a:rPr lang="en-US" sz="2800" b="1" dirty="0" err="1" smtClean="0"/>
                  <a:t>tính</a:t>
                </a:r>
                <a:r>
                  <a:rPr lang="en-US" sz="2800" b="1" dirty="0" smtClean="0"/>
                  <a:t> </a:t>
                </a:r>
                <a:r>
                  <a:rPr lang="en-US" sz="2800" b="1" dirty="0" err="1" smtClean="0"/>
                  <a:t>toán</a:t>
                </a:r>
                <a:r>
                  <a:rPr lang="en-US" sz="2800" b="1" dirty="0" smtClean="0"/>
                  <a:t> </a:t>
                </a:r>
                <a:r>
                  <a:rPr lang="en-US" sz="2800" b="1" dirty="0" err="1" smtClean="0"/>
                  <a:t>vec-tơ</a:t>
                </a:r>
                <a:r>
                  <a:rPr lang="en-US" sz="2800" b="1" dirty="0" smtClean="0"/>
                  <a:t> gradient</a:t>
                </a:r>
                <a:r>
                  <a:rPr lang="en-US" sz="2800" dirty="0" smtClean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>
                          <a:latin typeface="Cambria Math"/>
                        </a:rPr>
                        <m:t>m</m:t>
                      </m:r>
                      <m:d>
                        <m:dPr>
                          <m:ctrlPr>
                            <a:rPr lang="en-US" sz="1400" i="1">
                              <a:latin typeface="Cambria Math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/>
                            </a:rPr>
                            <m:t>x</m:t>
                          </m:r>
                          <m:r>
                            <a:rPr lang="fr-FR">
                              <a:latin typeface="Cambria Math"/>
                            </a:rPr>
                            <m:t>, </m:t>
                          </m:r>
                          <m:r>
                            <m:rPr>
                              <m:sty m:val="p"/>
                            </m:rPr>
                            <a:rPr lang="fr-FR">
                              <a:latin typeface="Cambria Math"/>
                            </a:rPr>
                            <m:t>y</m:t>
                          </m:r>
                        </m:e>
                      </m:d>
                      <m:r>
                        <a:rPr lang="fr-FR">
                          <a:latin typeface="Cambria Math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latin typeface="Cambria Math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>
                                  <a:latin typeface="Cambria Math"/>
                                </a:rPr>
                                <m:t>f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>
                                  <a:latin typeface="Cambria Math"/>
                                </a:rPr>
                                <m:t>x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1400" i="1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fr-FR">
                                      <a:latin typeface="Cambria Math"/>
                                    </a:rPr>
                                    <m:t>x</m:t>
                                  </m:r>
                                  <m:r>
                                    <a:rPr lang="fr-FR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fr-FR">
                                      <a:latin typeface="Cambria Math"/>
                                    </a:rPr>
                                    <m:t>y</m:t>
                                  </m:r>
                                </m:e>
                              </m:d>
                            </m:e>
                            <m:sup>
                              <m:r>
                                <a:rPr lang="fr-FR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fr-FR">
                              <a:latin typeface="Cambria Math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>
                                  <a:latin typeface="Cambria Math"/>
                                </a:rPr>
                                <m:t>f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>
                                  <a:latin typeface="Cambria Math"/>
                                </a:rPr>
                                <m:t>y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1400" i="1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fr-FR">
                                      <a:latin typeface="Cambria Math"/>
                                    </a:rPr>
                                    <m:t>x</m:t>
                                  </m:r>
                                  <m:r>
                                    <a:rPr lang="fr-FR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fr-FR">
                                      <a:latin typeface="Cambria Math"/>
                                    </a:rPr>
                                    <m:t>y</m:t>
                                  </m:r>
                                </m:e>
                              </m:d>
                            </m:e>
                            <m:sup>
                              <m:r>
                                <a:rPr lang="fr-FR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𝜃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  <m:r>
                            <a:rPr lang="fr-FR" i="1">
                              <a:latin typeface="Cambria Math"/>
                            </a:rPr>
                            <m:t>, </m:t>
                          </m:r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fr-FR" i="1"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fr-FR">
                          <a:latin typeface="Cambria Math"/>
                        </a:rPr>
                        <m:t>arctan</m:t>
                      </m:r>
                      <m:r>
                        <a:rPr lang="fr-FR" i="1">
                          <a:latin typeface="Cambria Math"/>
                        </a:rPr>
                        <m:t>( 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𝑦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fr-FR" i="1">
                                  <a:latin typeface="Cambria Math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𝑦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fr-FR" i="1">
                                  <a:latin typeface="Cambria Math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𝑦</m:t>
                              </m:r>
                            </m:e>
                          </m:d>
                        </m:den>
                      </m:f>
                      <m:r>
                        <a:rPr lang="fr-FR" i="1">
                          <a:latin typeface="Cambria Math"/>
                        </a:rPr>
                        <m:t>) </m:t>
                      </m:r>
                    </m:oMath>
                  </m:oMathPara>
                </a14:m>
                <a:endParaRPr lang="en-US" sz="2800" dirty="0" smtClean="0"/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275" y="1371600"/>
                <a:ext cx="8228012" cy="3154453"/>
              </a:xfrm>
              <a:prstGeom prst="rect">
                <a:avLst/>
              </a:prstGeom>
              <a:blipFill rotWithShape="1">
                <a:blip r:embed="rId4"/>
                <a:stretch>
                  <a:fillRect t="-17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696200" cy="715962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Nút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thắt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trong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tính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toán</a:t>
            </a:r>
            <a:r>
              <a:rPr lang="en-US" sz="4000" dirty="0" smtClean="0">
                <a:solidFill>
                  <a:schemeClr val="bg1"/>
                </a:solidFill>
              </a:rPr>
              <a:t> HOG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187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12</a:t>
            </a:fld>
            <a:endParaRPr lang="en-US"/>
          </a:p>
        </p:txBody>
      </p:sp>
      <p:pic>
        <p:nvPicPr>
          <p:cNvPr id="18" name="Picture 1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143000"/>
            <a:ext cx="4341628" cy="526081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74675" y="2971800"/>
            <a:ext cx="441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b="1" dirty="0" err="1" smtClean="0"/>
              <a:t>Xác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suất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các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giá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trị</a:t>
            </a:r>
            <a:r>
              <a:rPr lang="en-US" sz="2400" b="1" dirty="0"/>
              <a:t> </a:t>
            </a:r>
            <a:r>
              <a:rPr lang="en-US" sz="2400" b="1" dirty="0" smtClean="0"/>
              <a:t>gradient </a:t>
            </a:r>
            <a:r>
              <a:rPr lang="en-US" sz="2400" b="1" dirty="0" err="1" smtClean="0"/>
              <a:t>từ</a:t>
            </a:r>
            <a:r>
              <a:rPr lang="en-US" sz="2400" b="1" dirty="0" smtClean="0"/>
              <a:t> 0 </a:t>
            </a:r>
            <a:r>
              <a:rPr lang="en-US" sz="2400" b="1" dirty="0" err="1" smtClean="0"/>
              <a:t>đến</a:t>
            </a:r>
            <a:r>
              <a:rPr lang="en-US" sz="2400" b="1" dirty="0" smtClean="0"/>
              <a:t> 15 </a:t>
            </a:r>
            <a:r>
              <a:rPr lang="en-US" sz="2400" b="1" dirty="0" err="1" smtClean="0"/>
              <a:t>là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chiếm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hơn</a:t>
            </a:r>
            <a:r>
              <a:rPr lang="en-US" sz="2400" b="1" dirty="0" smtClean="0"/>
              <a:t> 91%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696200" cy="715962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Giải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pháp</a:t>
            </a:r>
            <a:endParaRPr lang="en-US" sz="4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/>
              <p:cNvSpPr/>
              <p:nvPr/>
            </p:nvSpPr>
            <p:spPr>
              <a:xfrm>
                <a:off x="308345" y="1371600"/>
                <a:ext cx="4572000" cy="14069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itchFamily="34" charset="0"/>
                  <a:buChar char="•"/>
                </a:pPr>
                <a:r>
                  <a:rPr lang="en-US" sz="2400" b="1" dirty="0" err="1" smtClean="0"/>
                  <a:t>Độ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lớn</a:t>
                </a:r>
                <a:r>
                  <a:rPr lang="en-US" sz="2400" b="1" dirty="0" smtClean="0"/>
                  <a:t> </a:t>
                </a:r>
                <a:r>
                  <a:rPr lang="en-US" sz="2400" b="1" dirty="0" smtClean="0"/>
                  <a:t>gradient </a:t>
                </a:r>
                <a:r>
                  <a:rPr lang="en-US" sz="2400" b="1" dirty="0" err="1" smtClean="0"/>
                  <a:t>xấp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xỉ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độ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sai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khác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giữa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các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điểm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ảnh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lân</a:t>
                </a:r>
                <a:r>
                  <a:rPr lang="en-US" sz="2400" b="1" dirty="0" smtClean="0"/>
                  <a:t> </a:t>
                </a:r>
                <a:r>
                  <a:rPr lang="en-US" sz="2400" b="1" dirty="0" err="1" smtClean="0"/>
                  <a:t>cận</a:t>
                </a:r>
                <a:r>
                  <a:rPr lang="en-US" sz="2400" dirty="0" smtClean="0"/>
                  <a:t>:</a:t>
                </a:r>
                <a:endParaRPr lang="en-US" sz="24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  <m:r>
                            <a:rPr lang="en-US" i="1">
                              <a:latin typeface="Cambria Math"/>
                            </a:rPr>
                            <m:t>, </m:t>
                          </m:r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r>
                        <a:rPr lang="en-US" i="1">
                          <a:latin typeface="Cambria Math"/>
                        </a:rPr>
                        <m:t>𝐼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  <m:r>
                            <a:rPr lang="en-US" i="1">
                              <a:latin typeface="Cambria Math"/>
                            </a:rPr>
                            <m:t>+1, </m:t>
                          </m:r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−</m:t>
                      </m:r>
                      <m:r>
                        <a:rPr lang="en-US" i="1">
                          <a:latin typeface="Cambria Math"/>
                        </a:rPr>
                        <m:t>𝐼</m:t>
                      </m:r>
                      <m:r>
                        <a:rPr lang="en-US" i="1">
                          <a:latin typeface="Cambria Math"/>
                        </a:rPr>
                        <m:t>(</m:t>
                      </m:r>
                      <m:r>
                        <a:rPr lang="en-US" i="1">
                          <a:latin typeface="Cambria Math"/>
                        </a:rPr>
                        <m:t>𝑥</m:t>
                      </m:r>
                      <m:r>
                        <a:rPr lang="en-US" i="1">
                          <a:latin typeface="Cambria Math"/>
                        </a:rPr>
                        <m:t>−1, </m:t>
                      </m:r>
                      <m:r>
                        <a:rPr lang="en-US" i="1">
                          <a:latin typeface="Cambria Math"/>
                        </a:rPr>
                        <m:t>𝑦</m:t>
                      </m:r>
                      <m:r>
                        <a:rPr lang="en-US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𝑓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  <m:r>
                            <a:rPr lang="en-US" i="1">
                              <a:latin typeface="Cambria Math"/>
                            </a:rPr>
                            <m:t>, </m:t>
                          </m:r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r>
                        <a:rPr lang="en-US" i="1">
                          <a:latin typeface="Cambria Math"/>
                        </a:rPr>
                        <m:t>𝐼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  <m:r>
                            <a:rPr lang="en-US" i="1">
                              <a:latin typeface="Cambria Math"/>
                            </a:rPr>
                            <m:t>, </m:t>
                          </m:r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  <m:r>
                            <a:rPr lang="en-US" i="1">
                              <a:latin typeface="Cambria Math"/>
                            </a:rPr>
                            <m:t>+1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−</m:t>
                      </m:r>
                      <m:r>
                        <a:rPr lang="en-US" i="1">
                          <a:latin typeface="Cambria Math"/>
                        </a:rPr>
                        <m:t>𝐼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  <m:r>
                            <a:rPr lang="en-US" i="1">
                              <a:latin typeface="Cambria Math"/>
                            </a:rPr>
                            <m:t>, </m:t>
                          </m:r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345" y="1371600"/>
                <a:ext cx="4572000" cy="1406924"/>
              </a:xfrm>
              <a:prstGeom prst="rect">
                <a:avLst/>
              </a:prstGeom>
              <a:blipFill rotWithShape="1">
                <a:blip r:embed="rId5"/>
                <a:stretch>
                  <a:fillRect l="-1867" t="-3463" b="-12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ight Arrow 5"/>
          <p:cNvSpPr/>
          <p:nvPr/>
        </p:nvSpPr>
        <p:spPr>
          <a:xfrm>
            <a:off x="308345" y="4458256"/>
            <a:ext cx="4572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41745" y="4341992"/>
            <a:ext cx="403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/>
              <a:t>S</a:t>
            </a:r>
            <a:r>
              <a:rPr lang="en-GB" sz="2400" b="1" dirty="0" err="1" smtClean="0"/>
              <a:t>ử</a:t>
            </a:r>
            <a:r>
              <a:rPr lang="en-GB" sz="2400" b="1" dirty="0" smtClean="0"/>
              <a:t> </a:t>
            </a:r>
            <a:r>
              <a:rPr lang="en-GB" sz="2400" b="1" dirty="0" err="1"/>
              <a:t>dụng</a:t>
            </a:r>
            <a:r>
              <a:rPr lang="en-GB" sz="2400" b="1" dirty="0"/>
              <a:t> LUT (Look </a:t>
            </a:r>
            <a:r>
              <a:rPr lang="en-GB" sz="2400" b="1" dirty="0" smtClean="0"/>
              <a:t>Up Table</a:t>
            </a:r>
            <a:r>
              <a:rPr lang="en-GB" sz="2400" b="1" dirty="0"/>
              <a:t>) </a:t>
            </a:r>
            <a:r>
              <a:rPr lang="en-GB" sz="2400" b="1" dirty="0" err="1"/>
              <a:t>lưu</a:t>
            </a:r>
            <a:r>
              <a:rPr lang="en-GB" sz="2400" b="1" dirty="0"/>
              <a:t> </a:t>
            </a:r>
            <a:r>
              <a:rPr lang="en-GB" sz="2400" b="1" dirty="0" err="1"/>
              <a:t>trữ</a:t>
            </a:r>
            <a:r>
              <a:rPr lang="en-GB" sz="2400" b="1" dirty="0"/>
              <a:t> </a:t>
            </a:r>
            <a:r>
              <a:rPr lang="en-GB" sz="2400" b="1" dirty="0" err="1"/>
              <a:t>các</a:t>
            </a:r>
            <a:r>
              <a:rPr lang="en-GB" sz="2400" b="1" dirty="0"/>
              <a:t> </a:t>
            </a:r>
            <a:r>
              <a:rPr lang="en-GB" sz="2400" b="1" dirty="0" err="1"/>
              <a:t>giá</a:t>
            </a:r>
            <a:r>
              <a:rPr lang="en-GB" sz="2400" b="1" dirty="0"/>
              <a:t> </a:t>
            </a:r>
            <a:r>
              <a:rPr lang="en-GB" sz="2400" b="1" dirty="0" err="1"/>
              <a:t>trị</a:t>
            </a:r>
            <a:r>
              <a:rPr lang="en-GB" sz="2400" b="1" dirty="0"/>
              <a:t> </a:t>
            </a:r>
            <a:r>
              <a:rPr lang="en-GB" sz="2400" b="1" dirty="0" smtClean="0"/>
              <a:t>[0:15]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252312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Tính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toán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sử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dụng</a:t>
            </a:r>
            <a:r>
              <a:rPr lang="en-US" sz="4000" dirty="0" smtClean="0">
                <a:solidFill>
                  <a:schemeClr val="bg1"/>
                </a:solidFill>
              </a:rPr>
              <a:t> LUT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388818" y="2502826"/>
                <a:ext cx="2735386" cy="9595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smtClean="0">
                          <a:latin typeface="Cambria Math"/>
                        </a:rPr>
                        <m:t>m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/>
                            </a:rPr>
                            <m:t>x</m:t>
                          </m:r>
                          <m:r>
                            <a:rPr lang="fr-FR">
                              <a:latin typeface="Cambria Math"/>
                            </a:rPr>
                            <m:t>, </m:t>
                          </m:r>
                          <m:r>
                            <m:rPr>
                              <m:sty m:val="p"/>
                            </m:rPr>
                            <a:rPr lang="fr-FR">
                              <a:latin typeface="Cambria Math"/>
                            </a:rPr>
                            <m:t>y</m:t>
                          </m:r>
                        </m:e>
                      </m:d>
                      <m:r>
                        <a:rPr lang="fr-FR">
                          <a:latin typeface="Cambria Math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Cambria Math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/>
                                </a:rPr>
                                <m:t>a</m:t>
                              </m:r>
                            </m:e>
                            <m:sup>
                              <m:r>
                                <a:rPr lang="en-US" b="0" i="0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fr-FR">
                              <a:latin typeface="Cambria Math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𝜃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  <m:r>
                            <a:rPr lang="fr-FR" i="1">
                              <a:latin typeface="Cambria Math"/>
                            </a:rPr>
                            <m:t>, </m:t>
                          </m:r>
                          <m:r>
                            <a:rPr lang="en-US" i="1">
                              <a:latin typeface="Cambria Math"/>
                            </a:rPr>
                            <m:t>𝑦</m:t>
                          </m:r>
                        </m:e>
                      </m:d>
                      <m:r>
                        <a:rPr lang="fr-FR" i="1"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fr-FR">
                          <a:latin typeface="Cambria Math"/>
                        </a:rPr>
                        <m:t>arctan</m:t>
                      </m:r>
                      <m:r>
                        <a:rPr lang="fr-FR" i="1">
                          <a:latin typeface="Cambria Math"/>
                        </a:rPr>
                        <m:t>( 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𝑏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𝑎</m:t>
                          </m:r>
                        </m:den>
                      </m:f>
                      <m:r>
                        <a:rPr lang="fr-FR" i="1">
                          <a:latin typeface="Cambria Math"/>
                        </a:rPr>
                        <m:t>)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818" y="2502826"/>
                <a:ext cx="2735386" cy="959558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4626622" y="1974499"/>
                <a:ext cx="3375108" cy="19710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/>
                        </a:rPr>
                        <m:t>𝑖𝑓</m:t>
                      </m:r>
                      <m:r>
                        <a:rPr lang="en-US" i="1" smtClean="0">
                          <a:latin typeface="Cambria Math"/>
                        </a:rPr>
                        <m:t> (</m:t>
                      </m:r>
                      <m:r>
                        <a:rPr lang="en-US" i="1" smtClean="0">
                          <a:latin typeface="Cambria Math"/>
                        </a:rPr>
                        <m:t>𝑎</m:t>
                      </m:r>
                      <m:r>
                        <a:rPr lang="en-US" i="1" smtClean="0">
                          <a:latin typeface="Cambria Math"/>
                        </a:rPr>
                        <m:t>&lt;16 </m:t>
                      </m:r>
                      <m:r>
                        <a:rPr lang="en-US" i="1" smtClean="0">
                          <a:latin typeface="Cambria Math"/>
                        </a:rPr>
                        <m:t>𝑎𝑛𝑑</m:t>
                      </m:r>
                      <m:r>
                        <a:rPr lang="en-US" i="1" smtClean="0">
                          <a:latin typeface="Cambria Math"/>
                        </a:rPr>
                        <m:t> </m:t>
                      </m:r>
                      <m:r>
                        <a:rPr lang="en-US" i="1" smtClean="0">
                          <a:latin typeface="Cambria Math"/>
                        </a:rPr>
                        <m:t>𝑏</m:t>
                      </m:r>
                      <m:r>
                        <a:rPr lang="en-US" i="1" smtClean="0">
                          <a:latin typeface="Cambria Math"/>
                        </a:rPr>
                        <m:t>&lt;16)</m:t>
                      </m:r>
                    </m:oMath>
                  </m:oMathPara>
                </a14:m>
                <a:endParaRPr lang="en-US" dirty="0"/>
              </a:p>
              <a:p>
                <a:r>
                  <a:rPr lang="fr-FR" dirty="0" smtClean="0"/>
                  <a:t>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>
                        <a:latin typeface="Cambria Math"/>
                      </a:rPr>
                      <m:t>m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x</m:t>
                        </m:r>
                        <m:r>
                          <a:rPr lang="fr-FR">
                            <a:latin typeface="Cambria Math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y</m:t>
                        </m:r>
                      </m:e>
                    </m:d>
                    <m:r>
                      <a:rPr lang="fr-FR" i="1">
                        <a:latin typeface="Cambria Math"/>
                      </a:rPr>
                      <m:t>=</m:t>
                    </m:r>
                    <m:r>
                      <a:rPr lang="fr-FR" i="1">
                        <a:latin typeface="Cambria Math"/>
                      </a:rPr>
                      <m:t>𝐿𝑈𝑇</m:t>
                    </m:r>
                    <m:r>
                      <a:rPr lang="fr-FR" i="1">
                        <a:latin typeface="Cambria Math"/>
                      </a:rPr>
                      <m:t>_</m:t>
                    </m:r>
                    <m:r>
                      <a:rPr lang="fr-FR" i="1">
                        <a:latin typeface="Cambria Math"/>
                      </a:rPr>
                      <m:t>𝑚𝑎𝑔𝑛𝑖𝑡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	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𝜃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  <m:r>
                          <a:rPr lang="fr-FR" i="1">
                            <a:latin typeface="Cambria Math"/>
                          </a:rPr>
                          <m:t>, </m:t>
                        </m:r>
                        <m:r>
                          <a:rPr lang="en-US" i="1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fr-FR" i="1">
                        <a:latin typeface="Cambria Math"/>
                      </a:rPr>
                      <m:t>=</m:t>
                    </m:r>
                    <m:r>
                      <a:rPr lang="en-US" i="1">
                        <a:latin typeface="Cambria Math"/>
                      </a:rPr>
                      <m:t>𝐿𝑈𝑇</m:t>
                    </m:r>
                    <m:r>
                      <a:rPr lang="fr-FR" i="1">
                        <a:latin typeface="Cambria Math"/>
                      </a:rPr>
                      <m:t>_</m:t>
                    </m:r>
                    <m:r>
                      <a:rPr lang="en-US" i="1">
                        <a:latin typeface="Cambria Math"/>
                      </a:rPr>
                      <m:t>𝑎𝑛𝑔𝑙𝑒</m:t>
                    </m:r>
                  </m:oMath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i="1">
                          <a:latin typeface="Cambria Math"/>
                        </a:rPr>
                        <m:t>𝑒𝑙𝑠𝑒</m:t>
                      </m:r>
                    </m:oMath>
                  </m:oMathPara>
                </a14:m>
                <a:endParaRPr lang="en-US" dirty="0"/>
              </a:p>
              <a:p>
                <a:r>
                  <a:rPr lang="fr-FR" dirty="0" smtClean="0"/>
                  <a:t>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>
                        <a:latin typeface="Cambria Math"/>
                      </a:rPr>
                      <m:t>m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x</m:t>
                        </m:r>
                        <m:r>
                          <a:rPr lang="fr-FR">
                            <a:latin typeface="Cambria Math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y</m:t>
                        </m:r>
                      </m:e>
                    </m:d>
                    <m:r>
                      <a:rPr lang="fr-FR" i="1">
                        <a:latin typeface="Cambria Math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en-US" i="1">
                            <a:latin typeface="Cambria Math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fr-FR" i="1">
                                <a:latin typeface="Cambria Math"/>
                              </a:rPr>
                              <m:t>𝑎</m:t>
                            </m:r>
                          </m:e>
                          <m:sup>
                            <m:r>
                              <a:rPr lang="fr-FR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fr-FR" i="1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fr-FR" i="1">
                                <a:latin typeface="Cambria Math"/>
                              </a:rPr>
                              <m:t>𝑏</m:t>
                            </m:r>
                          </m:e>
                          <m:sup>
                            <m:r>
                              <a:rPr lang="fr-FR" i="1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dirty="0"/>
              </a:p>
              <a:p>
                <a:r>
                  <a:rPr lang="en-US" dirty="0" smtClean="0"/>
                  <a:t>	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𝜃</m:t>
                    </m:r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  <m:r>
                          <a:rPr lang="fr-FR" i="1">
                            <a:latin typeface="Cambria Math"/>
                          </a:rPr>
                          <m:t>, </m:t>
                        </m:r>
                        <m:r>
                          <a:rPr lang="en-US" i="1">
                            <a:latin typeface="Cambria Math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arctan</m:t>
                    </m:r>
                    <m:r>
                      <a:rPr lang="en-US" i="1">
                        <a:latin typeface="Cambria Math"/>
                      </a:rPr>
                      <m:t>(</m:t>
                    </m:r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</a:rPr>
                          <m:t>𝑏</m:t>
                        </m:r>
                      </m:num>
                      <m:den>
                        <m:r>
                          <a:rPr lang="en-US" i="1">
                            <a:latin typeface="Cambria Math"/>
                          </a:rPr>
                          <m:t>𝑎</m:t>
                        </m:r>
                      </m:den>
                    </m:f>
                    <m:r>
                      <a:rPr lang="en-US" i="1">
                        <a:latin typeface="Cambria Math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6622" y="1974499"/>
                <a:ext cx="3375108" cy="1971052"/>
              </a:xfrm>
              <a:prstGeom prst="rect">
                <a:avLst/>
              </a:prstGeom>
              <a:blipFill rotWithShape="1">
                <a:blip r:embed="rId5"/>
                <a:stretch>
                  <a:fillRect l="-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/>
          <p:cNvSpPr/>
          <p:nvPr/>
        </p:nvSpPr>
        <p:spPr>
          <a:xfrm>
            <a:off x="388819" y="1835926"/>
            <a:ext cx="2735385" cy="21096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633710" y="1974499"/>
            <a:ext cx="3368020" cy="19710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3398562" y="2248853"/>
            <a:ext cx="990600" cy="6234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001730" y="1974498"/>
            <a:ext cx="914400" cy="19710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001730" y="1974499"/>
            <a:ext cx="9144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dirty="0" smtClean="0"/>
              <a:t>2</a:t>
            </a:r>
          </a:p>
          <a:p>
            <a:pPr algn="ctr"/>
            <a:r>
              <a:rPr lang="en-US" sz="1900" dirty="0" smtClean="0"/>
              <a:t>1</a:t>
            </a:r>
          </a:p>
          <a:p>
            <a:pPr algn="ctr"/>
            <a:r>
              <a:rPr lang="en-US" sz="1900" dirty="0" smtClean="0"/>
              <a:t>1</a:t>
            </a:r>
          </a:p>
          <a:p>
            <a:pPr algn="ctr"/>
            <a:endParaRPr lang="en-US" sz="1900" dirty="0"/>
          </a:p>
          <a:p>
            <a:pPr algn="ctr"/>
            <a:r>
              <a:rPr lang="en-US" sz="1900" dirty="0"/>
              <a:t>4</a:t>
            </a:r>
            <a:endParaRPr lang="en-US" sz="1900" dirty="0" smtClean="0"/>
          </a:p>
          <a:p>
            <a:pPr algn="ctr"/>
            <a:r>
              <a:rPr lang="en-US" sz="1900" dirty="0"/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81000" y="1066800"/>
                <a:ext cx="8610600" cy="394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itchFamily="34" charset="0"/>
                  <a:buChar char="•"/>
                </a:pPr>
                <a:r>
                  <a:rPr lang="en-US" dirty="0" smtClean="0"/>
                  <a:t>Đặt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𝑎</m:t>
                    </m:r>
                    <m:r>
                      <a:rPr lang="fr-FR" i="1">
                        <a:latin typeface="Cambria Math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f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x</m:t>
                        </m:r>
                      </m:sub>
                    </m:sSub>
                    <m:r>
                      <a:rPr lang="fr-FR">
                        <a:latin typeface="Cambria Math"/>
                      </a:rPr>
                      <m:t>(</m:t>
                    </m:r>
                    <m:r>
                      <m:rPr>
                        <m:sty m:val="p"/>
                      </m:rPr>
                      <a:rPr lang="fr-FR">
                        <a:latin typeface="Cambria Math"/>
                      </a:rPr>
                      <m:t>x</m:t>
                    </m:r>
                    <m:r>
                      <a:rPr lang="fr-FR">
                        <a:latin typeface="Cambria Math"/>
                      </a:rPr>
                      <m:t>, </m:t>
                    </m:r>
                    <m:r>
                      <m:rPr>
                        <m:sty m:val="p"/>
                      </m:rPr>
                      <a:rPr lang="fr-FR">
                        <a:latin typeface="Cambria Math"/>
                      </a:rPr>
                      <m:t>y</m:t>
                    </m:r>
                    <m:r>
                      <a:rPr lang="fr-FR">
                        <a:latin typeface="Cambria Math"/>
                      </a:rPr>
                      <m:t>)</m:t>
                    </m:r>
                  </m:oMath>
                </a14:m>
                <a:r>
                  <a:rPr lang="fr-FR" dirty="0"/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𝑏</m:t>
                    </m:r>
                    <m:r>
                      <a:rPr lang="fr-FR" i="1">
                        <a:latin typeface="Cambria Math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f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y</m:t>
                        </m:r>
                      </m:sub>
                    </m:sSub>
                    <m:d>
                      <m:dPr>
                        <m:ctrlPr>
                          <a:rPr lang="fr-FR" i="1">
                            <a:latin typeface="Cambria Math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x</m:t>
                        </m:r>
                        <m:r>
                          <a:rPr lang="fr-FR">
                            <a:latin typeface="Cambria Math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fr-FR">
                            <a:latin typeface="Cambria Math"/>
                          </a:rPr>
                          <m:t>y</m:t>
                        </m:r>
                      </m:e>
                    </m:d>
                  </m:oMath>
                </a14:m>
                <a:r>
                  <a:rPr lang="en-US" dirty="0" smtClean="0"/>
                  <a:t>:</a:t>
                </a:r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066800"/>
                <a:ext cx="8610600" cy="394852"/>
              </a:xfrm>
              <a:prstGeom prst="rect">
                <a:avLst/>
              </a:prstGeom>
              <a:blipFill rotWithShape="1">
                <a:blip r:embed="rId6"/>
                <a:stretch>
                  <a:fillRect l="-496" t="-6154" b="-18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388818" y="1427539"/>
            <a:ext cx="2735385" cy="5469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Tính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toán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truyền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thống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33710" y="1427539"/>
            <a:ext cx="3368020" cy="5469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Sử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dụng</a:t>
            </a:r>
            <a:r>
              <a:rPr lang="en-US" dirty="0" smtClean="0">
                <a:solidFill>
                  <a:schemeClr val="tx1"/>
                </a:solidFill>
              </a:rPr>
              <a:t> LUT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001730" y="1427539"/>
            <a:ext cx="914400" cy="5469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Số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phép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tính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8595" y="4038600"/>
            <a:ext cx="79177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fr-FR" sz="2400" b="1" dirty="0" smtClean="0"/>
              <a:t>Giả </a:t>
            </a:r>
            <a:r>
              <a:rPr lang="fr-FR" sz="2400" b="1" dirty="0" err="1" smtClean="0"/>
              <a:t>sử</a:t>
            </a:r>
            <a:r>
              <a:rPr lang="fr-FR" sz="2400" b="1" dirty="0" smtClean="0"/>
              <a:t>: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fr-FR" dirty="0" err="1" smtClean="0">
                <a:solidFill>
                  <a:srgbClr val="FF0000"/>
                </a:solidFill>
              </a:rPr>
              <a:t>Tất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err="1" smtClean="0">
                <a:solidFill>
                  <a:srgbClr val="FF0000"/>
                </a:solidFill>
              </a:rPr>
              <a:t>cả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err="1" smtClean="0">
                <a:solidFill>
                  <a:srgbClr val="FF0000"/>
                </a:solidFill>
              </a:rPr>
              <a:t>các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err="1" smtClean="0">
                <a:solidFill>
                  <a:srgbClr val="FF0000"/>
                </a:solidFill>
              </a:rPr>
              <a:t>phép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err="1" smtClean="0">
                <a:solidFill>
                  <a:srgbClr val="FF0000"/>
                </a:solidFill>
              </a:rPr>
              <a:t>tính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err="1" smtClean="0">
                <a:solidFill>
                  <a:srgbClr val="FF0000"/>
                </a:solidFill>
              </a:rPr>
              <a:t>có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err="1" smtClean="0">
                <a:solidFill>
                  <a:srgbClr val="FF0000"/>
                </a:solidFill>
              </a:rPr>
              <a:t>cùng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err="1" smtClean="0">
                <a:solidFill>
                  <a:srgbClr val="FF0000"/>
                </a:solidFill>
              </a:rPr>
              <a:t>độ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err="1" smtClean="0">
                <a:solidFill>
                  <a:srgbClr val="FF0000"/>
                </a:solidFill>
              </a:rPr>
              <a:t>phức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err="1" smtClean="0">
                <a:solidFill>
                  <a:srgbClr val="FF0000"/>
                </a:solidFill>
              </a:rPr>
              <a:t>tạp</a:t>
            </a:r>
            <a:r>
              <a:rPr lang="fr-FR" dirty="0" smtClean="0">
                <a:solidFill>
                  <a:srgbClr val="FF0000"/>
                </a:solidFill>
              </a:rPr>
              <a:t> là 1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suất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tuyệt</a:t>
            </a:r>
            <a:r>
              <a:rPr lang="en-US" dirty="0" smtClean="0"/>
              <a:t> </a:t>
            </a:r>
            <a:r>
              <a:rPr lang="en-US" dirty="0" err="1" smtClean="0"/>
              <a:t>đối</a:t>
            </a:r>
            <a:r>
              <a:rPr lang="en-US" dirty="0" smtClean="0"/>
              <a:t> gradient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khoảng</a:t>
            </a:r>
            <a:r>
              <a:rPr lang="en-US" dirty="0" smtClean="0"/>
              <a:t> [0:15] </a:t>
            </a:r>
            <a:r>
              <a:rPr lang="en-US" dirty="0" err="1" smtClean="0"/>
              <a:t>là</a:t>
            </a:r>
            <a:r>
              <a:rPr lang="en-US" dirty="0" smtClean="0"/>
              <a:t> P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88819" y="5058127"/>
                <a:ext cx="7839376" cy="12926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itchFamily="34" charset="0"/>
                  <a:buChar char="•"/>
                </a:pPr>
                <a:r>
                  <a:rPr lang="fr-FR" sz="2400" b="1" dirty="0" smtClean="0"/>
                  <a:t>Tổng </a:t>
                </a:r>
                <a:r>
                  <a:rPr lang="fr-FR" sz="2400" b="1" dirty="0" err="1" smtClean="0"/>
                  <a:t>số</a:t>
                </a:r>
                <a:r>
                  <a:rPr lang="fr-FR" sz="2400" b="1" dirty="0" smtClean="0"/>
                  <a:t> </a:t>
                </a:r>
                <a:r>
                  <a:rPr lang="fr-FR" sz="2400" b="1" dirty="0" err="1" smtClean="0"/>
                  <a:t>phép</a:t>
                </a:r>
                <a:r>
                  <a:rPr lang="fr-FR" sz="2400" b="1" dirty="0" smtClean="0"/>
                  <a:t> </a:t>
                </a:r>
                <a:r>
                  <a:rPr lang="fr-FR" sz="2400" b="1" dirty="0" err="1" smtClean="0"/>
                  <a:t>tính</a:t>
                </a:r>
                <a:r>
                  <a:rPr lang="fr-FR" sz="2400" b="1" dirty="0" smtClean="0"/>
                  <a:t> </a:t>
                </a:r>
                <a:r>
                  <a:rPr lang="fr-FR" sz="2400" b="1" dirty="0" err="1" smtClean="0"/>
                  <a:t>với</a:t>
                </a:r>
                <a:r>
                  <a:rPr lang="fr-FR" sz="2400" b="1" dirty="0" smtClean="0"/>
                  <a:t> 10 </a:t>
                </a:r>
                <a:r>
                  <a:rPr lang="fr-FR" sz="2400" b="1" dirty="0" err="1" smtClean="0"/>
                  <a:t>điểm</a:t>
                </a:r>
                <a:r>
                  <a:rPr lang="fr-FR" sz="2400" b="1" dirty="0" smtClean="0"/>
                  <a:t> </a:t>
                </a:r>
                <a:r>
                  <a:rPr lang="fr-FR" sz="2400" b="1" dirty="0" err="1" smtClean="0"/>
                  <a:t>ảnh</a:t>
                </a:r>
                <a:r>
                  <a:rPr lang="fr-FR" sz="2400" b="1" dirty="0" smtClean="0"/>
                  <a:t>: </a:t>
                </a:r>
              </a:p>
              <a:p>
                <a:pPr marL="742950" lvl="1" indent="-285750">
                  <a:buFont typeface="Arial" pitchFamily="34" charset="0"/>
                  <a:buChar char="•"/>
                </a:pPr>
                <a:r>
                  <a:rPr lang="fr-FR" dirty="0" err="1" smtClean="0"/>
                  <a:t>Phương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pháp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truyền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thống</a:t>
                </a:r>
                <a:r>
                  <a:rPr lang="fr-FR" dirty="0"/>
                  <a:t>	</a:t>
                </a:r>
                <a:r>
                  <a:rPr lang="fr-FR" dirty="0" smtClean="0"/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/>
                      </a:rPr>
                      <m:t>C</m:t>
                    </m:r>
                    <m:r>
                      <a:rPr lang="en-US" b="0" i="0" smtClean="0">
                        <a:latin typeface="Cambria Math"/>
                      </a:rPr>
                      <m:t>(1)</m:t>
                    </m:r>
                    <m:r>
                      <a:rPr lang="en-US" b="0" i="1" smtClean="0">
                        <a:latin typeface="Cambria Math"/>
                      </a:rPr>
                      <m:t>=60</m:t>
                    </m:r>
                  </m:oMath>
                </a14:m>
                <a:r>
                  <a:rPr lang="fr-FR" dirty="0" smtClean="0"/>
                  <a:t> </a:t>
                </a:r>
              </a:p>
              <a:p>
                <a:pPr marL="742950" lvl="1" indent="-285750">
                  <a:buFont typeface="Arial" pitchFamily="34" charset="0"/>
                  <a:buChar char="•"/>
                </a:pPr>
                <a:r>
                  <a:rPr lang="fr-FR" dirty="0" err="1" smtClean="0"/>
                  <a:t>Phương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án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đề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xuất</a:t>
                </a:r>
                <a:r>
                  <a:rPr lang="fr-FR" dirty="0"/>
                  <a:t>	</a:t>
                </a:r>
                <a:r>
                  <a:rPr lang="fr-FR" dirty="0" smtClean="0"/>
                  <a:t>	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𝐶</m:t>
                    </m:r>
                    <m:r>
                      <a:rPr lang="en-US" b="0" i="1" smtClean="0">
                        <a:latin typeface="Cambria Math"/>
                      </a:rPr>
                      <m:t>(2)=80 −4×</m:t>
                    </m:r>
                  </m:oMath>
                </a14:m>
                <a:r>
                  <a:rPr lang="fr-FR" dirty="0" smtClean="0"/>
                  <a:t> P</a:t>
                </a:r>
              </a:p>
              <a:p>
                <a:pPr marL="742950" lvl="1" indent="-285750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𝐶</m:t>
                    </m:r>
                    <m:r>
                      <a:rPr lang="en-US" b="0" i="1" smtClean="0">
                        <a:latin typeface="Cambria Math"/>
                      </a:rPr>
                      <m:t>(2)&lt;</m:t>
                    </m:r>
                    <m:r>
                      <a:rPr lang="en-US" b="0" i="1" smtClean="0">
                        <a:latin typeface="Cambria Math"/>
                      </a:rPr>
                      <m:t>𝐶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1</m:t>
                        </m:r>
                      </m:e>
                    </m:d>
                    <m:r>
                      <a:rPr lang="fr-FR" i="1">
                        <a:latin typeface="Cambria Math"/>
                      </a:rPr>
                      <m:t>↔</m:t>
                    </m:r>
                    <m:r>
                      <a:rPr lang="en-US" b="1" i="1" smtClean="0">
                        <a:solidFill>
                          <a:srgbClr val="FF0000"/>
                        </a:solidFill>
                        <a:latin typeface="Cambria Math"/>
                      </a:rPr>
                      <m:t>𝑷</m:t>
                    </m:r>
                    <m:r>
                      <a:rPr lang="en-US" b="1" i="1" smtClean="0">
                        <a:solidFill>
                          <a:srgbClr val="FF0000"/>
                        </a:solidFill>
                        <a:latin typeface="Cambria Math"/>
                      </a:rPr>
                      <m:t>&gt;</m:t>
                    </m:r>
                    <m:r>
                      <a:rPr lang="en-US" b="1" i="1" smtClean="0">
                        <a:solidFill>
                          <a:srgbClr val="FF0000"/>
                        </a:solidFill>
                        <a:latin typeface="Cambria Math"/>
                      </a:rPr>
                      <m:t>𝟓</m:t>
                    </m:r>
                  </m:oMath>
                </a14:m>
                <a:endParaRPr lang="fr-FR" b="1" dirty="0" smtClean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819" y="5058127"/>
                <a:ext cx="7839376" cy="1292662"/>
              </a:xfrm>
              <a:prstGeom prst="rect">
                <a:avLst/>
              </a:prstGeom>
              <a:blipFill rotWithShape="1">
                <a:blip r:embed="rId7"/>
                <a:stretch>
                  <a:fillRect l="-1089" t="-3774" b="-4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13374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b="1" dirty="0" err="1" smtClean="0">
                <a:solidFill>
                  <a:srgbClr val="FF0000"/>
                </a:solidFill>
              </a:rPr>
              <a:t>Mô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phỏng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phần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mềm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75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solidFill>
                  <a:schemeClr val="bg1"/>
                </a:solidFill>
              </a:rPr>
              <a:t>M</a:t>
            </a:r>
            <a:r>
              <a:rPr lang="en-US" sz="3600" dirty="0" err="1" smtClean="0">
                <a:solidFill>
                  <a:schemeClr val="bg1"/>
                </a:solidFill>
              </a:rPr>
              <a:t>ô</a:t>
            </a:r>
            <a:r>
              <a:rPr lang="en-US" sz="3600" dirty="0" smtClean="0">
                <a:solidFill>
                  <a:schemeClr val="bg1"/>
                </a:solidFill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</a:rPr>
              <a:t>phỏng</a:t>
            </a:r>
            <a:r>
              <a:rPr lang="en-US" sz="3600" dirty="0" smtClean="0">
                <a:solidFill>
                  <a:schemeClr val="bg1"/>
                </a:solidFill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</a:rPr>
              <a:t>trên</a:t>
            </a:r>
            <a:r>
              <a:rPr lang="en-US" sz="3600" dirty="0" smtClean="0">
                <a:solidFill>
                  <a:schemeClr val="bg1"/>
                </a:solidFill>
              </a:rPr>
              <a:t> C</a:t>
            </a: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15</a:t>
            </a:fld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657600"/>
            <a:ext cx="3886200" cy="2658141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3657600"/>
            <a:ext cx="1809307" cy="2626243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399" y="3657600"/>
            <a:ext cx="2714225" cy="262624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261" y="1280636"/>
            <a:ext cx="3505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b="1" dirty="0" err="1" smtClean="0"/>
              <a:t>Môi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trường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kiểm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thử</a:t>
            </a:r>
            <a:r>
              <a:rPr lang="en-US" sz="2400" b="1" dirty="0"/>
              <a:t>:</a:t>
            </a:r>
            <a:endParaRPr lang="en-US" sz="2400" b="1" dirty="0" smtClean="0"/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lập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smtClean="0"/>
              <a:t>     : </a:t>
            </a:r>
            <a:r>
              <a:rPr lang="en-US" dirty="0" smtClean="0"/>
              <a:t>C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biên</a:t>
            </a:r>
            <a:r>
              <a:rPr lang="en-US" dirty="0" smtClean="0"/>
              <a:t> </a:t>
            </a:r>
            <a:r>
              <a:rPr lang="en-US" dirty="0" err="1" smtClean="0"/>
              <a:t>dịch</a:t>
            </a:r>
            <a:r>
              <a:rPr lang="en-US" dirty="0" smtClean="0"/>
              <a:t>            : GCC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08678" y="1548825"/>
            <a:ext cx="838200" cy="738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94368" y="1548825"/>
            <a:ext cx="899911" cy="73866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HOG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277051" y="1548825"/>
            <a:ext cx="838200" cy="738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SVM</a:t>
            </a:r>
            <a:endParaRPr lang="en-US" dirty="0"/>
          </a:p>
        </p:txBody>
      </p:sp>
      <p:sp>
        <p:nvSpPr>
          <p:cNvPr id="17" name="Right Arrow 16"/>
          <p:cNvSpPr/>
          <p:nvPr/>
        </p:nvSpPr>
        <p:spPr>
          <a:xfrm>
            <a:off x="4502112" y="1830000"/>
            <a:ext cx="30480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5689568" y="1823798"/>
            <a:ext cx="30480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6965634" y="1838861"/>
            <a:ext cx="30480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8143606" y="1838861"/>
            <a:ext cx="30480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956461" y="1648361"/>
            <a:ext cx="698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Ảnh</a:t>
            </a:r>
            <a:endParaRPr lang="en-US" sz="1600" dirty="0"/>
          </a:p>
          <a:p>
            <a:r>
              <a:rPr lang="en-US" sz="1600" dirty="0" smtClean="0"/>
              <a:t>PNG</a:t>
            </a:r>
            <a:endParaRPr lang="en-US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8448406" y="1648361"/>
            <a:ext cx="537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Kết</a:t>
            </a:r>
            <a:r>
              <a:rPr lang="en-US" sz="1600" dirty="0" smtClean="0"/>
              <a:t> </a:t>
            </a:r>
            <a:r>
              <a:rPr lang="en-US" sz="1600" dirty="0" err="1" smtClean="0"/>
              <a:t>quả</a:t>
            </a:r>
            <a:endParaRPr lang="en-US" sz="1600" dirty="0"/>
          </a:p>
        </p:txBody>
      </p:sp>
      <p:sp>
        <p:nvSpPr>
          <p:cNvPr id="23" name="Rectangle 22"/>
          <p:cNvSpPr/>
          <p:nvPr/>
        </p:nvSpPr>
        <p:spPr>
          <a:xfrm>
            <a:off x="3759759" y="1280636"/>
            <a:ext cx="5225902" cy="190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endCxn id="13" idx="2"/>
          </p:cNvCxnSpPr>
          <p:nvPr/>
        </p:nvCxnSpPr>
        <p:spPr>
          <a:xfrm flipV="1">
            <a:off x="5227778" y="2287489"/>
            <a:ext cx="0" cy="2752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806911" y="2562761"/>
            <a:ext cx="839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/>
              <a:t>Hàm</a:t>
            </a:r>
            <a:r>
              <a:rPr lang="en-US" sz="1400" dirty="0" smtClean="0"/>
              <a:t> </a:t>
            </a:r>
            <a:r>
              <a:rPr lang="en-US" sz="1400" dirty="0" err="1" smtClean="0"/>
              <a:t>linux</a:t>
            </a:r>
            <a:endParaRPr lang="en-US" sz="1400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6445206" y="2287489"/>
            <a:ext cx="0" cy="2752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24339" y="2562761"/>
            <a:ext cx="839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/>
              <a:t>Tự</a:t>
            </a:r>
            <a:r>
              <a:rPr lang="en-US" sz="1400" dirty="0" smtClean="0"/>
              <a:t> </a:t>
            </a:r>
            <a:r>
              <a:rPr lang="en-US" sz="1400" dirty="0" err="1" smtClean="0"/>
              <a:t>thiết</a:t>
            </a:r>
            <a:r>
              <a:rPr lang="en-US" sz="1400" dirty="0" smtClean="0"/>
              <a:t> </a:t>
            </a:r>
            <a:r>
              <a:rPr lang="en-US" sz="1400" dirty="0" err="1" smtClean="0"/>
              <a:t>kế</a:t>
            </a:r>
            <a:endParaRPr lang="en-US" sz="1400" dirty="0"/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7691301" y="2274800"/>
            <a:ext cx="0" cy="2752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70434" y="2550072"/>
            <a:ext cx="1025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/>
              <a:t>Từ</a:t>
            </a:r>
            <a:r>
              <a:rPr lang="en-US" sz="1400" dirty="0" smtClean="0"/>
              <a:t> </a:t>
            </a:r>
            <a:r>
              <a:rPr lang="en-US" sz="1400" dirty="0" err="1" smtClean="0"/>
              <a:t>cuộc</a:t>
            </a:r>
            <a:r>
              <a:rPr lang="en-US" sz="1400" dirty="0" smtClean="0"/>
              <a:t> </a:t>
            </a:r>
            <a:r>
              <a:rPr lang="en-US" sz="1400" dirty="0" err="1" smtClean="0"/>
              <a:t>thi</a:t>
            </a:r>
            <a:r>
              <a:rPr lang="en-US" sz="1400" dirty="0" smtClean="0"/>
              <a:t> LSI Contest</a:t>
            </a:r>
          </a:p>
        </p:txBody>
      </p:sp>
    </p:spTree>
    <p:extLst>
      <p:ext uri="{BB962C8B-B14F-4D97-AF65-F5344CB8AC3E}">
        <p14:creationId xmlns:p14="http://schemas.microsoft.com/office/powerpoint/2010/main" val="5624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b="1" dirty="0" err="1" smtClean="0">
                <a:solidFill>
                  <a:srgbClr val="FF0000"/>
                </a:solidFill>
              </a:rPr>
              <a:t>Thực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thi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phần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cứng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16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Kiến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trúc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phần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cứng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17</a:t>
            </a:fld>
            <a:endParaRPr lang="en-US"/>
          </a:p>
        </p:txBody>
      </p:sp>
      <p:pic>
        <p:nvPicPr>
          <p:cNvPr id="13" name="Picture 1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716" y="1011865"/>
            <a:ext cx="6477000" cy="16062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0616" y="2610683"/>
            <a:ext cx="8077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b="1" dirty="0" err="1" smtClean="0"/>
              <a:t>Khối</a:t>
            </a:r>
            <a:r>
              <a:rPr lang="en-US" sz="2400" b="1" dirty="0" smtClean="0"/>
              <a:t> </a:t>
            </a:r>
            <a:r>
              <a:rPr lang="en-US" sz="2400" b="1" dirty="0" err="1"/>
              <a:t>quét</a:t>
            </a:r>
            <a:r>
              <a:rPr lang="en-US" sz="2400" b="1" dirty="0"/>
              <a:t> </a:t>
            </a:r>
            <a:r>
              <a:rPr lang="en-US" sz="2400" b="1" dirty="0" err="1"/>
              <a:t>ảnh</a:t>
            </a:r>
            <a:r>
              <a:rPr lang="en-US" sz="2400" b="1" dirty="0"/>
              <a:t> </a:t>
            </a:r>
            <a:r>
              <a:rPr lang="en-US" sz="2400" b="1" dirty="0" err="1"/>
              <a:t>và</a:t>
            </a:r>
            <a:r>
              <a:rPr lang="en-US" sz="2400" b="1" dirty="0"/>
              <a:t> </a:t>
            </a:r>
            <a:r>
              <a:rPr lang="en-US" sz="2400" b="1" dirty="0" err="1"/>
              <a:t>tính</a:t>
            </a:r>
            <a:r>
              <a:rPr lang="en-US" sz="2400" b="1" dirty="0"/>
              <a:t> </a:t>
            </a:r>
            <a:r>
              <a:rPr lang="en-US" sz="2400" b="1" dirty="0" err="1"/>
              <a:t>toán</a:t>
            </a:r>
            <a:r>
              <a:rPr lang="en-US" sz="2400" b="1" dirty="0"/>
              <a:t> gradient</a:t>
            </a:r>
            <a:r>
              <a:rPr lang="en-US" sz="2400" b="1" dirty="0" smtClean="0"/>
              <a:t>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/>
              <a:t>dụng</a:t>
            </a:r>
            <a:r>
              <a:rPr lang="en-US" dirty="0"/>
              <a:t> LUT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 smtClean="0"/>
              <a:t>hóa</a:t>
            </a:r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góc</a:t>
            </a:r>
            <a:r>
              <a:rPr lang="en-US" dirty="0"/>
              <a:t> gradient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smtClean="0"/>
              <a:t>CORDIC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b="1" dirty="0" err="1"/>
              <a:t>Khối</a:t>
            </a:r>
            <a:r>
              <a:rPr lang="en-US" sz="2400" b="1" dirty="0"/>
              <a:t> </a:t>
            </a:r>
            <a:r>
              <a:rPr lang="en-US" sz="2400" b="1" dirty="0" err="1" smtClean="0"/>
              <a:t>tính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toán</a:t>
            </a:r>
            <a:r>
              <a:rPr lang="en-US" sz="2400" b="1" dirty="0" smtClean="0"/>
              <a:t> HOG </a:t>
            </a:r>
            <a:r>
              <a:rPr lang="en-US" sz="2400" b="1" dirty="0" err="1"/>
              <a:t>của</a:t>
            </a:r>
            <a:r>
              <a:rPr lang="en-US" sz="2400" b="1" dirty="0"/>
              <a:t> </a:t>
            </a:r>
            <a:r>
              <a:rPr lang="en-US" sz="2400" b="1" dirty="0" err="1"/>
              <a:t>khối</a:t>
            </a:r>
            <a:r>
              <a:rPr lang="en-US" sz="2400" b="1" dirty="0"/>
              <a:t> </a:t>
            </a:r>
            <a:r>
              <a:rPr lang="en-US" sz="2400" b="1" dirty="0" smtClean="0"/>
              <a:t>8x8:</a:t>
            </a:r>
          </a:p>
          <a:p>
            <a:pPr marL="742950" lvl="3" indent="-285750">
              <a:buFont typeface="Arial" pitchFamily="34" charset="0"/>
              <a:buChar char="•"/>
            </a:pPr>
            <a:r>
              <a:rPr lang="en-US" dirty="0" err="1"/>
              <a:t>Xấp</a:t>
            </a:r>
            <a:r>
              <a:rPr lang="en-US" dirty="0"/>
              <a:t> </a:t>
            </a:r>
            <a:r>
              <a:rPr lang="en-US" dirty="0" err="1"/>
              <a:t>xỉ</a:t>
            </a:r>
            <a:r>
              <a:rPr lang="en-US" dirty="0"/>
              <a:t> </a:t>
            </a:r>
            <a:r>
              <a:rPr lang="en-US" dirty="0" err="1"/>
              <a:t>bỏ</a:t>
            </a:r>
            <a:r>
              <a:rPr lang="en-US" dirty="0"/>
              <a:t> </a:t>
            </a:r>
            <a:r>
              <a:rPr lang="en-US" dirty="0" err="1"/>
              <a:t>phiếu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cột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khối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b="1" dirty="0" err="1"/>
              <a:t>Khối</a:t>
            </a:r>
            <a:r>
              <a:rPr lang="en-US" sz="2400" b="1" dirty="0"/>
              <a:t> </a:t>
            </a:r>
            <a:r>
              <a:rPr lang="en-US" sz="2400" b="1" dirty="0" err="1"/>
              <a:t>chuẩn</a:t>
            </a:r>
            <a:r>
              <a:rPr lang="en-US" sz="2400" b="1" dirty="0"/>
              <a:t> </a:t>
            </a:r>
            <a:r>
              <a:rPr lang="en-US" sz="2400" b="1" dirty="0" err="1"/>
              <a:t>hóa</a:t>
            </a:r>
            <a:r>
              <a:rPr lang="en-US" sz="2400" b="1" dirty="0"/>
              <a:t> HOG </a:t>
            </a:r>
            <a:r>
              <a:rPr lang="en-US" sz="2400" b="1" dirty="0" err="1"/>
              <a:t>khối</a:t>
            </a:r>
            <a:r>
              <a:rPr lang="en-US" sz="2400" b="1" dirty="0"/>
              <a:t> </a:t>
            </a:r>
            <a:r>
              <a:rPr lang="en-US" sz="2400" b="1" dirty="0" smtClean="0"/>
              <a:t>16x16:</a:t>
            </a:r>
          </a:p>
          <a:p>
            <a:pPr marL="742950" lvl="3" indent="-285750">
              <a:buFont typeface="Arial" pitchFamily="34" charset="0"/>
              <a:buChar char="•"/>
            </a:pP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L2</a:t>
            </a:r>
          </a:p>
          <a:p>
            <a:pPr marL="3429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b="1" dirty="0" err="1"/>
              <a:t>Khối</a:t>
            </a:r>
            <a:r>
              <a:rPr lang="en-US" sz="2400" b="1" dirty="0"/>
              <a:t> </a:t>
            </a:r>
            <a:r>
              <a:rPr lang="en-US" sz="2400" b="1" dirty="0" err="1"/>
              <a:t>phân</a:t>
            </a:r>
            <a:r>
              <a:rPr lang="en-US" sz="2400" b="1" dirty="0"/>
              <a:t> </a:t>
            </a:r>
            <a:r>
              <a:rPr lang="en-US" sz="2400" b="1" dirty="0" err="1"/>
              <a:t>lớp</a:t>
            </a:r>
            <a:r>
              <a:rPr lang="en-US" sz="2400" b="1" dirty="0"/>
              <a:t> </a:t>
            </a:r>
            <a:r>
              <a:rPr lang="en-US" sz="2400" b="1" dirty="0" smtClean="0"/>
              <a:t>SVM:</a:t>
            </a:r>
            <a:endParaRPr lang="en-US" sz="2400" b="1" dirty="0"/>
          </a:p>
          <a:p>
            <a:pPr marL="742950" lvl="3" indent="-285750">
              <a:buFont typeface="Arial" pitchFamily="34" charset="0"/>
              <a:buChar char="•"/>
            </a:pP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/>
              <a:t>toán</a:t>
            </a:r>
            <a:r>
              <a:rPr lang="en-US" dirty="0"/>
              <a:t> SVM song </a:t>
            </a:r>
            <a:r>
              <a:rPr lang="en-US" dirty="0" err="1"/>
              <a:t>song</a:t>
            </a:r>
            <a:r>
              <a:rPr lang="en-US" dirty="0"/>
              <a:t> –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tiếp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889239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Khối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quét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ảnh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và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tính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toán</a:t>
            </a:r>
            <a:r>
              <a:rPr lang="en-US" sz="4000" dirty="0" smtClean="0">
                <a:solidFill>
                  <a:schemeClr val="bg1"/>
                </a:solidFill>
              </a:rPr>
              <a:t> gradient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18</a:t>
            </a:fld>
            <a:endParaRPr lang="en-US"/>
          </a:p>
        </p:txBody>
      </p:sp>
      <p:pic>
        <p:nvPicPr>
          <p:cNvPr id="13" name="Picture 1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011865"/>
            <a:ext cx="5791200" cy="1197935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2500423" y="2125625"/>
            <a:ext cx="457200" cy="465175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12" y="3657600"/>
            <a:ext cx="4190999" cy="2133600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389532"/>
            <a:ext cx="2350032" cy="25274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2927866"/>
            <a:ext cx="701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b="1" dirty="0" err="1" smtClean="0"/>
              <a:t>Tái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sử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dụng</a:t>
            </a:r>
            <a:r>
              <a:rPr lang="en-US" sz="2400" b="1" dirty="0" smtClean="0"/>
              <a:t> HOG </a:t>
            </a:r>
            <a:r>
              <a:rPr lang="en-US" sz="2400" b="1" dirty="0" err="1" smtClean="0"/>
              <a:t>cho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cửa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sổ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tiếp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theo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727831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Sử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dụng</a:t>
            </a:r>
            <a:r>
              <a:rPr lang="en-US" sz="4000" dirty="0" smtClean="0">
                <a:solidFill>
                  <a:schemeClr val="bg1"/>
                </a:solidFill>
              </a:rPr>
              <a:t> LUT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19</a:t>
            </a:fld>
            <a:endParaRPr lang="en-US"/>
          </a:p>
        </p:txBody>
      </p:sp>
      <p:pic>
        <p:nvPicPr>
          <p:cNvPr id="13" name="Picture 1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011865"/>
            <a:ext cx="5791200" cy="1197935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2500423" y="2125625"/>
            <a:ext cx="457200" cy="465175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99" y="2971800"/>
            <a:ext cx="4800601" cy="3124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" y="2971800"/>
            <a:ext cx="312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LUT </a:t>
            </a:r>
            <a:r>
              <a:rPr lang="en-US" sz="2400" dirty="0" err="1" smtClean="0"/>
              <a:t>được</a:t>
            </a:r>
            <a:r>
              <a:rPr lang="en-US" sz="2400" dirty="0" smtClean="0"/>
              <a:t> </a:t>
            </a:r>
            <a:r>
              <a:rPr lang="en-US" sz="2400" dirty="0" err="1" smtClean="0"/>
              <a:t>lưu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bộ</a:t>
            </a:r>
            <a:r>
              <a:rPr lang="en-US" sz="2400" dirty="0" smtClean="0"/>
              <a:t> </a:t>
            </a:r>
            <a:r>
              <a:rPr lang="en-US" sz="2400" dirty="0" err="1" smtClean="0"/>
              <a:t>nhớ</a:t>
            </a:r>
            <a:endParaRPr lang="en-US" sz="24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09600" y="3802797"/>
            <a:ext cx="3124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dirty="0"/>
              <a:t>So </a:t>
            </a:r>
            <a:r>
              <a:rPr lang="en-US" sz="2400" dirty="0" err="1"/>
              <a:t>sánh</a:t>
            </a:r>
            <a:r>
              <a:rPr lang="en-US" sz="2400" dirty="0"/>
              <a:t> </a:t>
            </a:r>
            <a:r>
              <a:rPr lang="en-US" sz="2400" dirty="0" err="1"/>
              <a:t>độ</a:t>
            </a:r>
            <a:r>
              <a:rPr lang="en-US" sz="2400" dirty="0"/>
              <a:t> </a:t>
            </a:r>
            <a:r>
              <a:rPr lang="en-US" sz="2400" dirty="0" err="1"/>
              <a:t>lớn</a:t>
            </a:r>
            <a:r>
              <a:rPr lang="en-US" sz="2400" dirty="0"/>
              <a:t> gradient </a:t>
            </a:r>
            <a:r>
              <a:rPr lang="en-US" sz="2400" dirty="0" err="1"/>
              <a:t>với</a:t>
            </a:r>
            <a:r>
              <a:rPr lang="en-US" sz="2400" dirty="0"/>
              <a:t> 16, </a:t>
            </a:r>
            <a:r>
              <a:rPr lang="en-US" sz="2400" dirty="0" err="1"/>
              <a:t>đầu</a:t>
            </a:r>
            <a:r>
              <a:rPr lang="en-US" sz="2400" dirty="0"/>
              <a:t> </a:t>
            </a:r>
            <a:r>
              <a:rPr lang="en-US" sz="2400" dirty="0" err="1"/>
              <a:t>ra</a:t>
            </a:r>
            <a:r>
              <a:rPr lang="en-US" sz="2400" dirty="0"/>
              <a:t> </a:t>
            </a:r>
            <a:r>
              <a:rPr lang="en-US" sz="2400" dirty="0" err="1"/>
              <a:t>dùng</a:t>
            </a:r>
            <a:r>
              <a:rPr lang="en-US" sz="2400" dirty="0"/>
              <a:t> </a:t>
            </a:r>
            <a:r>
              <a:rPr lang="en-US" sz="2400" dirty="0" err="1"/>
              <a:t>để</a:t>
            </a:r>
            <a:r>
              <a:rPr lang="en-US" sz="2400" dirty="0"/>
              <a:t> </a:t>
            </a:r>
            <a:r>
              <a:rPr lang="en-US" sz="2400" dirty="0" err="1"/>
              <a:t>điều</a:t>
            </a:r>
            <a:r>
              <a:rPr lang="en-US" sz="2400" dirty="0"/>
              <a:t> </a:t>
            </a:r>
            <a:r>
              <a:rPr lang="en-US" sz="2400" dirty="0" err="1"/>
              <a:t>khiển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1875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Mục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lục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smtClean="0"/>
              <a:t>Hoàn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cảnh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và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mục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tiêu</a:t>
            </a:r>
            <a:endParaRPr lang="en-US" sz="2400" b="1" dirty="0" smtClean="0"/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err="1" smtClean="0"/>
              <a:t>Nhận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dạng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người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bằng</a:t>
            </a:r>
            <a:r>
              <a:rPr lang="en-US" sz="2400" b="1" dirty="0" smtClean="0"/>
              <a:t> HOG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err="1" smtClean="0"/>
              <a:t>Mô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phỏng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phần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mềm</a:t>
            </a:r>
            <a:endParaRPr lang="en-US" sz="2400" b="1" dirty="0" smtClean="0"/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err="1" smtClean="0"/>
              <a:t>Kiến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trúc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phần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cứng</a:t>
            </a:r>
            <a:endParaRPr lang="en-US" sz="2400" b="1" dirty="0" smtClean="0"/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err="1" smtClean="0"/>
              <a:t>Mô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phỏng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phần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cứng</a:t>
            </a:r>
            <a:endParaRPr lang="en-US" sz="2400" b="1" dirty="0" smtClean="0"/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err="1" smtClean="0"/>
              <a:t>Kết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luận</a:t>
            </a:r>
            <a:endParaRPr lang="en-US" sz="24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9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Khối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chuẩn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hóa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biểu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đồ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20</a:t>
            </a:fld>
            <a:endParaRPr lang="en-US"/>
          </a:p>
        </p:txBody>
      </p:sp>
      <p:pic>
        <p:nvPicPr>
          <p:cNvPr id="13" name="Picture 1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011865"/>
            <a:ext cx="5791200" cy="1197935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5029200" y="2125625"/>
            <a:ext cx="457200" cy="465175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3048000"/>
            <a:ext cx="7086600" cy="301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147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Khối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phân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loại</a:t>
            </a:r>
            <a:r>
              <a:rPr lang="en-US" sz="4000" dirty="0" smtClean="0">
                <a:solidFill>
                  <a:schemeClr val="bg1"/>
                </a:solidFill>
              </a:rPr>
              <a:t> SVM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21</a:t>
            </a:fld>
            <a:endParaRPr lang="en-US"/>
          </a:p>
        </p:txBody>
      </p:sp>
      <p:pic>
        <p:nvPicPr>
          <p:cNvPr id="13" name="Picture 1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011865"/>
            <a:ext cx="5791200" cy="1197935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>
            <a:off x="6096000" y="2125625"/>
            <a:ext cx="457200" cy="465175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048298"/>
            <a:ext cx="4038600" cy="2797838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3048297"/>
            <a:ext cx="4217035" cy="279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5420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b="1" dirty="0" err="1" smtClean="0">
                <a:solidFill>
                  <a:srgbClr val="FF0000"/>
                </a:solidFill>
              </a:rPr>
              <a:t>Mô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phỏng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phần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cứng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84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Môi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trường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kiểm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thử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23</a:t>
            </a:fld>
            <a:endParaRPr lang="en-US" dirty="0"/>
          </a:p>
        </p:txBody>
      </p:sp>
      <p:pic>
        <p:nvPicPr>
          <p:cNvPr id="10" name="Picture 9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524000"/>
            <a:ext cx="3635375" cy="44958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4800" y="1523999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b="1" dirty="0" err="1" smtClean="0"/>
              <a:t>Kết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hợp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phần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cứng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và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phần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mềm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051138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solidFill>
                  <a:schemeClr val="bg1"/>
                </a:solidFill>
              </a:rPr>
              <a:t>Module </a:t>
            </a:r>
            <a:r>
              <a:rPr lang="en-US" sz="4000" dirty="0" err="1" smtClean="0">
                <a:solidFill>
                  <a:schemeClr val="bg1"/>
                </a:solidFill>
              </a:rPr>
              <a:t>chuyển</a:t>
            </a:r>
            <a:r>
              <a:rPr lang="en-US" sz="4000" dirty="0" smtClean="0">
                <a:solidFill>
                  <a:schemeClr val="bg1"/>
                </a:solidFill>
              </a:rPr>
              <a:t> RGB sang Gray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24</a:t>
            </a:fld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03251"/>
            <a:ext cx="2627630" cy="283534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1000" y="1295400"/>
            <a:ext cx="5715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b="1" dirty="0" err="1" smtClean="0"/>
              <a:t>Chuyển</a:t>
            </a:r>
            <a:r>
              <a:rPr lang="en-US" sz="2400" b="1" dirty="0" smtClean="0"/>
              <a:t> RGB sang Gray </a:t>
            </a:r>
            <a:r>
              <a:rPr lang="en-US" sz="2400" b="1" dirty="0" err="1" smtClean="0"/>
              <a:t>điểm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ảnh</a:t>
            </a:r>
            <a:endParaRPr lang="en-US" sz="2400" b="1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381000" y="1860257"/>
            <a:ext cx="5715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b="1" dirty="0" err="1" smtClean="0"/>
              <a:t>Sử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dụng</a:t>
            </a:r>
            <a:r>
              <a:rPr lang="en-US" sz="2400" b="1" dirty="0" smtClean="0"/>
              <a:t> 4 </a:t>
            </a:r>
            <a:r>
              <a:rPr lang="en-US" sz="2400" b="1" dirty="0" err="1"/>
              <a:t>chu</a:t>
            </a:r>
            <a:r>
              <a:rPr lang="en-US" sz="2400" b="1" dirty="0"/>
              <a:t> </a:t>
            </a:r>
            <a:r>
              <a:rPr lang="en-US" sz="2400" b="1" dirty="0" err="1"/>
              <a:t>kì</a:t>
            </a:r>
            <a:r>
              <a:rPr lang="en-US" sz="2400" b="1" dirty="0"/>
              <a:t> </a:t>
            </a:r>
            <a:r>
              <a:rPr lang="en-US" sz="2400" b="1" dirty="0" err="1"/>
              <a:t>đồng</a:t>
            </a:r>
            <a:r>
              <a:rPr lang="en-US" sz="2400" b="1" dirty="0"/>
              <a:t> </a:t>
            </a:r>
            <a:r>
              <a:rPr lang="en-US" sz="2400" b="1" dirty="0" err="1" smtClean="0"/>
              <a:t>hồ</a:t>
            </a:r>
            <a:r>
              <a:rPr lang="en-US" sz="2400" b="1" dirty="0" smtClean="0"/>
              <a:t>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3 </a:t>
            </a:r>
            <a:r>
              <a:rPr lang="en-US" dirty="0" err="1" smtClean="0"/>
              <a:t>chu</a:t>
            </a:r>
            <a:r>
              <a:rPr lang="en-US" dirty="0" smtClean="0"/>
              <a:t> </a:t>
            </a:r>
            <a:r>
              <a:rPr lang="en-US" dirty="0" err="1" smtClean="0"/>
              <a:t>kì</a:t>
            </a:r>
            <a:r>
              <a:rPr lang="en-US" dirty="0" smtClean="0"/>
              <a:t>: </a:t>
            </a:r>
            <a:r>
              <a:rPr lang="en-US" dirty="0" err="1" smtClean="0"/>
              <a:t>đọc</a:t>
            </a:r>
            <a:r>
              <a:rPr lang="en-US" dirty="0" smtClean="0"/>
              <a:t> RGB </a:t>
            </a:r>
            <a:r>
              <a:rPr lang="en-US" dirty="0" err="1" smtClean="0"/>
              <a:t>từ</a:t>
            </a:r>
            <a:r>
              <a:rPr lang="en-US" dirty="0" smtClean="0"/>
              <a:t> RAM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1 </a:t>
            </a:r>
            <a:r>
              <a:rPr lang="en-US" dirty="0" err="1" smtClean="0"/>
              <a:t>chu</a:t>
            </a:r>
            <a:r>
              <a:rPr lang="en-US" dirty="0" smtClean="0"/>
              <a:t> </a:t>
            </a:r>
            <a:r>
              <a:rPr lang="en-US" dirty="0" err="1" smtClean="0"/>
              <a:t>kì</a:t>
            </a:r>
            <a:r>
              <a:rPr lang="en-US" dirty="0" smtClean="0"/>
              <a:t>: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lớn</a:t>
            </a:r>
            <a:r>
              <a:rPr lang="en-US" dirty="0" smtClean="0"/>
              <a:t> Gray, </a:t>
            </a:r>
            <a:r>
              <a:rPr lang="en-US" dirty="0" err="1" smtClean="0"/>
              <a:t>lưu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RAM</a:t>
            </a:r>
            <a:endParaRPr lang="en-US" dirty="0"/>
          </a:p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066953"/>
            <a:ext cx="8177825" cy="2350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57512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Kết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luận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25</a:t>
            </a:fld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04800" y="1219200"/>
            <a:ext cx="8458200" cy="1981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err="1" smtClean="0"/>
              <a:t>Kết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quả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đạt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được</a:t>
            </a:r>
            <a:r>
              <a:rPr lang="en-US" sz="2400" b="1" dirty="0" smtClean="0"/>
              <a:t>:</a:t>
            </a:r>
          </a:p>
          <a:p>
            <a:pPr lvl="1">
              <a:buFont typeface="Arial" pitchFamily="34" charset="0"/>
              <a:buChar char="•"/>
            </a:pPr>
            <a:r>
              <a:rPr lang="en-US" sz="2000" dirty="0" err="1" smtClean="0"/>
              <a:t>Tìm</a:t>
            </a:r>
            <a:r>
              <a:rPr lang="en-US" sz="2000" dirty="0" smtClean="0"/>
              <a:t> </a:t>
            </a:r>
            <a:r>
              <a:rPr lang="en-US" sz="2000" dirty="0" err="1" smtClean="0"/>
              <a:t>hiểu</a:t>
            </a:r>
            <a:r>
              <a:rPr lang="en-US" sz="2000" dirty="0" smtClean="0"/>
              <a:t> </a:t>
            </a:r>
            <a:r>
              <a:rPr lang="en-US" sz="2000" dirty="0" err="1" smtClean="0"/>
              <a:t>thuật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HOG </a:t>
            </a:r>
            <a:r>
              <a:rPr lang="en-US" sz="2000" dirty="0" err="1" smtClean="0"/>
              <a:t>và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phỏng</a:t>
            </a:r>
            <a:r>
              <a:rPr lang="en-US" sz="2000" dirty="0" smtClean="0"/>
              <a:t> </a:t>
            </a:r>
            <a:r>
              <a:rPr lang="en-US" sz="2000" dirty="0" err="1" smtClean="0"/>
              <a:t>thành</a:t>
            </a:r>
            <a:r>
              <a:rPr lang="en-US" sz="2000" dirty="0" smtClean="0"/>
              <a:t> </a:t>
            </a:r>
            <a:r>
              <a:rPr lang="en-US" sz="2000" dirty="0" err="1" smtClean="0"/>
              <a:t>công</a:t>
            </a:r>
            <a:r>
              <a:rPr lang="en-US" sz="2000" dirty="0" smtClean="0"/>
              <a:t> </a:t>
            </a:r>
            <a:r>
              <a:rPr lang="en-US" sz="2000" dirty="0" err="1" smtClean="0"/>
              <a:t>trên</a:t>
            </a:r>
            <a:r>
              <a:rPr lang="en-US" sz="2000" dirty="0" smtClean="0"/>
              <a:t> </a:t>
            </a:r>
            <a:r>
              <a:rPr lang="en-US" sz="2000" dirty="0" err="1" smtClean="0"/>
              <a:t>phần</a:t>
            </a:r>
            <a:r>
              <a:rPr lang="en-US" sz="2000" dirty="0" smtClean="0"/>
              <a:t> </a:t>
            </a:r>
            <a:r>
              <a:rPr lang="en-US" sz="2000" dirty="0" err="1" smtClean="0"/>
              <a:t>mềm</a:t>
            </a:r>
            <a:endParaRPr lang="en-US" sz="2000" dirty="0" smtClean="0"/>
          </a:p>
          <a:p>
            <a:pPr lvl="1">
              <a:buFont typeface="Arial" pitchFamily="34" charset="0"/>
              <a:buChar char="•"/>
            </a:pPr>
            <a:r>
              <a:rPr lang="en-US" sz="2000" dirty="0" err="1" smtClean="0"/>
              <a:t>Đề</a:t>
            </a:r>
            <a:r>
              <a:rPr lang="en-US" sz="2000" dirty="0" smtClean="0"/>
              <a:t> </a:t>
            </a:r>
            <a:r>
              <a:rPr lang="en-US" sz="2000" dirty="0" err="1" smtClean="0"/>
              <a:t>xuất</a:t>
            </a:r>
            <a:r>
              <a:rPr lang="en-US" sz="2000" dirty="0" smtClean="0"/>
              <a:t> </a:t>
            </a:r>
            <a:r>
              <a:rPr lang="en-US" sz="2000" dirty="0" err="1" smtClean="0"/>
              <a:t>kiến</a:t>
            </a:r>
            <a:r>
              <a:rPr lang="en-US" sz="2000" dirty="0" smtClean="0"/>
              <a:t> </a:t>
            </a:r>
            <a:r>
              <a:rPr lang="en-US" sz="2000" dirty="0" err="1" smtClean="0"/>
              <a:t>trúc</a:t>
            </a:r>
            <a:r>
              <a:rPr lang="en-US" sz="2000" dirty="0" smtClean="0"/>
              <a:t> </a:t>
            </a:r>
            <a:r>
              <a:rPr lang="en-US" sz="2000" dirty="0" err="1" smtClean="0"/>
              <a:t>thực</a:t>
            </a:r>
            <a:r>
              <a:rPr lang="en-US" sz="2000" dirty="0" smtClean="0"/>
              <a:t> </a:t>
            </a:r>
            <a:r>
              <a:rPr lang="en-US" sz="2000" dirty="0" err="1" smtClean="0"/>
              <a:t>thi</a:t>
            </a:r>
            <a:r>
              <a:rPr lang="en-US" sz="2000" dirty="0" smtClean="0"/>
              <a:t> </a:t>
            </a:r>
            <a:r>
              <a:rPr lang="en-US" sz="2000" dirty="0" err="1" smtClean="0"/>
              <a:t>phần</a:t>
            </a:r>
            <a:r>
              <a:rPr lang="en-US" sz="2000" dirty="0" smtClean="0"/>
              <a:t> </a:t>
            </a:r>
            <a:r>
              <a:rPr lang="en-US" sz="2000" dirty="0" err="1" smtClean="0"/>
              <a:t>cứng</a:t>
            </a:r>
            <a:r>
              <a:rPr lang="en-US" sz="2000" dirty="0"/>
              <a:t> </a:t>
            </a:r>
            <a:r>
              <a:rPr lang="en-US" sz="2000" dirty="0" err="1" smtClean="0"/>
              <a:t>và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phỏng</a:t>
            </a:r>
            <a:r>
              <a:rPr lang="en-US" sz="2000" dirty="0" smtClean="0"/>
              <a:t> </a:t>
            </a:r>
            <a:r>
              <a:rPr lang="en-US" sz="2000" dirty="0" err="1" smtClean="0"/>
              <a:t>bằng</a:t>
            </a:r>
            <a:r>
              <a:rPr lang="en-US" sz="2000" dirty="0" smtClean="0"/>
              <a:t> </a:t>
            </a:r>
            <a:r>
              <a:rPr lang="en-US" sz="2000" dirty="0" err="1" smtClean="0"/>
              <a:t>ngôn</a:t>
            </a:r>
            <a:r>
              <a:rPr lang="en-US" sz="2000" dirty="0" smtClean="0"/>
              <a:t> </a:t>
            </a:r>
            <a:r>
              <a:rPr lang="en-US" sz="2000" dirty="0" err="1" smtClean="0"/>
              <a:t>ngữ</a:t>
            </a:r>
            <a:r>
              <a:rPr lang="en-US" sz="2000" dirty="0" smtClean="0"/>
              <a:t> VHDL, module RGB2Gray </a:t>
            </a:r>
            <a:r>
              <a:rPr lang="en-US" sz="2000" dirty="0" err="1" smtClean="0"/>
              <a:t>đã</a:t>
            </a:r>
            <a:r>
              <a:rPr lang="en-US" sz="2000" dirty="0" smtClean="0"/>
              <a:t> </a:t>
            </a:r>
            <a:r>
              <a:rPr lang="en-US" sz="2000" dirty="0" err="1" smtClean="0"/>
              <a:t>hoàn</a:t>
            </a:r>
            <a:r>
              <a:rPr lang="en-US" sz="2000" dirty="0" smtClean="0"/>
              <a:t> </a:t>
            </a:r>
            <a:r>
              <a:rPr lang="en-US" sz="2000" dirty="0" err="1" smtClean="0"/>
              <a:t>thành</a:t>
            </a:r>
            <a:endParaRPr lang="en-US" sz="2000" dirty="0" smtClean="0"/>
          </a:p>
          <a:p>
            <a:pPr lvl="1">
              <a:buFont typeface="Arial" pitchFamily="34" charset="0"/>
              <a:buChar char="•"/>
            </a:pPr>
            <a:r>
              <a:rPr lang="en-US" sz="2000" dirty="0" err="1" smtClean="0"/>
              <a:t>Đề</a:t>
            </a:r>
            <a:r>
              <a:rPr lang="en-US" sz="2000" dirty="0" smtClean="0"/>
              <a:t> </a:t>
            </a:r>
            <a:r>
              <a:rPr lang="en-US" sz="2000" dirty="0" err="1" smtClean="0"/>
              <a:t>xuất</a:t>
            </a:r>
            <a:r>
              <a:rPr lang="en-US" sz="2000" dirty="0" smtClean="0"/>
              <a:t> </a:t>
            </a:r>
            <a:r>
              <a:rPr lang="en-US" sz="2000" dirty="0" err="1" smtClean="0"/>
              <a:t>giải</a:t>
            </a:r>
            <a:r>
              <a:rPr lang="en-US" sz="2000" dirty="0" smtClean="0"/>
              <a:t> </a:t>
            </a:r>
            <a:r>
              <a:rPr lang="en-US" sz="2000" dirty="0" err="1" smtClean="0"/>
              <a:t>pháp</a:t>
            </a:r>
            <a:r>
              <a:rPr lang="en-US" sz="2000" dirty="0" smtClean="0"/>
              <a:t> </a:t>
            </a:r>
            <a:r>
              <a:rPr lang="en-US" sz="2000" dirty="0" err="1" smtClean="0"/>
              <a:t>tối</a:t>
            </a:r>
            <a:r>
              <a:rPr lang="en-US" sz="2000" dirty="0" smtClean="0"/>
              <a:t> </a:t>
            </a:r>
            <a:r>
              <a:rPr lang="en-US" sz="2000" dirty="0" err="1" smtClean="0"/>
              <a:t>ưu</a:t>
            </a:r>
            <a:r>
              <a:rPr lang="en-US" sz="2000" dirty="0" smtClean="0"/>
              <a:t> </a:t>
            </a:r>
            <a:r>
              <a:rPr lang="en-US" sz="2000" dirty="0" err="1" smtClean="0"/>
              <a:t>hóa</a:t>
            </a:r>
            <a:r>
              <a:rPr lang="en-US" sz="2000" dirty="0" smtClean="0"/>
              <a:t> </a:t>
            </a:r>
            <a:r>
              <a:rPr lang="en-US" sz="2000" dirty="0" err="1" smtClean="0"/>
              <a:t>thuật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HOG </a:t>
            </a:r>
            <a:r>
              <a:rPr lang="en-US" sz="2000" dirty="0" err="1" smtClean="0"/>
              <a:t>sử</a:t>
            </a:r>
            <a:r>
              <a:rPr lang="en-US" sz="2000" dirty="0" smtClean="0"/>
              <a:t> </a:t>
            </a:r>
            <a:r>
              <a:rPr lang="en-US" sz="2000" dirty="0" err="1" smtClean="0"/>
              <a:t>dụng</a:t>
            </a:r>
            <a:r>
              <a:rPr lang="en-US" sz="2000" dirty="0" smtClean="0"/>
              <a:t> LUT</a:t>
            </a:r>
          </a:p>
          <a:p>
            <a:pPr lvl="1">
              <a:buFont typeface="Arial" pitchFamily="34" charset="0"/>
              <a:buChar char="•"/>
            </a:pPr>
            <a:endParaRPr lang="en-US" sz="20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5940" y="3221665"/>
            <a:ext cx="8475921" cy="129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err="1" smtClean="0"/>
              <a:t>Phương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hướng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phát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triển</a:t>
            </a:r>
            <a:r>
              <a:rPr lang="en-US" sz="2400" b="1" dirty="0" smtClean="0"/>
              <a:t>:</a:t>
            </a:r>
            <a:endParaRPr lang="en-US" sz="2000" b="1" dirty="0" smtClean="0"/>
          </a:p>
          <a:p>
            <a:pPr lvl="1">
              <a:buFont typeface="Arial" pitchFamily="34" charset="0"/>
              <a:buChar char="•"/>
            </a:pPr>
            <a:r>
              <a:rPr lang="en-US" sz="2000" dirty="0" err="1" smtClean="0"/>
              <a:t>Thực</a:t>
            </a:r>
            <a:r>
              <a:rPr lang="en-US" sz="2000" dirty="0" smtClean="0"/>
              <a:t> </a:t>
            </a:r>
            <a:r>
              <a:rPr lang="en-US" sz="2000" dirty="0" err="1" smtClean="0"/>
              <a:t>thi</a:t>
            </a:r>
            <a:r>
              <a:rPr lang="en-US" sz="2000" dirty="0" smtClean="0"/>
              <a:t> </a:t>
            </a:r>
            <a:r>
              <a:rPr lang="en-US" sz="2000" dirty="0" err="1" smtClean="0"/>
              <a:t>trên</a:t>
            </a:r>
            <a:r>
              <a:rPr lang="en-US" sz="2000" dirty="0" smtClean="0"/>
              <a:t> FPGA</a:t>
            </a:r>
          </a:p>
          <a:p>
            <a:pPr lvl="1">
              <a:buFont typeface="Arial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4578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692349" y="2799753"/>
            <a:ext cx="5715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spc="-1" dirty="0" err="1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Tôi</a:t>
            </a:r>
            <a:r>
              <a:rPr lang="en-US" sz="4800" b="1" spc="-1" dirty="0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800" b="1" spc="-1" dirty="0" err="1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xin</a:t>
            </a:r>
            <a:r>
              <a:rPr lang="en-US" sz="4800" b="1" spc="-1" dirty="0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800" b="1" spc="-1" dirty="0" err="1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chân</a:t>
            </a:r>
            <a:r>
              <a:rPr lang="en-US" sz="4800" b="1" spc="-1" dirty="0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800" b="1" spc="-1" dirty="0" err="1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thành</a:t>
            </a:r>
            <a:r>
              <a:rPr lang="en-US" sz="4800" b="1" spc="-1" dirty="0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800" b="1" spc="-1" dirty="0" err="1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cảm</a:t>
            </a:r>
            <a:r>
              <a:rPr lang="en-US" sz="4800" b="1" spc="-1" dirty="0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800" b="1" spc="-1" dirty="0" err="1" smtClean="0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ơn</a:t>
            </a:r>
            <a:endParaRPr lang="en-US" sz="4800" b="1" spc="-1" dirty="0" smtClean="0">
              <a:solidFill>
                <a:srgbClr val="FF3333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750835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b="1" dirty="0" err="1" smtClean="0">
                <a:solidFill>
                  <a:srgbClr val="FF0000"/>
                </a:solidFill>
              </a:rPr>
              <a:t>Hoàn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cảnh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và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mục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tiêu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24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Nhận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dạng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người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093341"/>
            <a:ext cx="4343400" cy="25328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093342"/>
            <a:ext cx="4181476" cy="2532844"/>
          </a:xfrm>
          <a:prstGeom prst="rect">
            <a:avLst/>
          </a:prstGeom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599" y="3857836"/>
            <a:ext cx="4181475" cy="2491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857836"/>
            <a:ext cx="4343400" cy="249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52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Ứng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dụng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200401"/>
            <a:ext cx="4410992" cy="29771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0" y="3200401"/>
            <a:ext cx="4197202" cy="29771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1219200"/>
            <a:ext cx="88073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dirty="0" err="1"/>
              <a:t>Hệ</a:t>
            </a:r>
            <a:r>
              <a:rPr lang="en-US" sz="2400" dirty="0"/>
              <a:t> </a:t>
            </a:r>
            <a:r>
              <a:rPr lang="en-US" sz="2400" dirty="0" err="1"/>
              <a:t>thống</a:t>
            </a:r>
            <a:r>
              <a:rPr lang="en-US" sz="2400" dirty="0"/>
              <a:t> </a:t>
            </a:r>
            <a:r>
              <a:rPr lang="en-US" sz="2400" dirty="0" err="1" smtClean="0"/>
              <a:t>hỗ</a:t>
            </a:r>
            <a:r>
              <a:rPr lang="en-US" sz="2400" dirty="0" smtClean="0"/>
              <a:t> </a:t>
            </a:r>
            <a:r>
              <a:rPr lang="en-US" sz="2400" dirty="0" err="1"/>
              <a:t>trợ</a:t>
            </a:r>
            <a:r>
              <a:rPr lang="en-US" sz="2400" dirty="0"/>
              <a:t> </a:t>
            </a:r>
            <a:r>
              <a:rPr lang="en-US" sz="2400" dirty="0" err="1"/>
              <a:t>lái</a:t>
            </a:r>
            <a:r>
              <a:rPr lang="en-US" sz="2400" dirty="0"/>
              <a:t> </a:t>
            </a:r>
            <a:r>
              <a:rPr lang="en-US" sz="2400" dirty="0" err="1"/>
              <a:t>xe</a:t>
            </a:r>
            <a:r>
              <a:rPr lang="en-US" sz="2400" dirty="0"/>
              <a:t> </a:t>
            </a:r>
            <a:r>
              <a:rPr lang="en-US" sz="2400" dirty="0" err="1"/>
              <a:t>nâng</a:t>
            </a:r>
            <a:r>
              <a:rPr lang="en-US" sz="2400" dirty="0"/>
              <a:t> </a:t>
            </a:r>
            <a:r>
              <a:rPr lang="en-US" sz="2400" dirty="0" err="1"/>
              <a:t>cao</a:t>
            </a:r>
            <a:r>
              <a:rPr lang="en-US" sz="2400" dirty="0"/>
              <a:t> (ADAS</a:t>
            </a:r>
            <a:r>
              <a:rPr lang="en-US" sz="2400" dirty="0" smtClean="0"/>
              <a:t>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err="1" smtClean="0"/>
              <a:t>Điều</a:t>
            </a:r>
            <a:r>
              <a:rPr lang="en-US" sz="2400" dirty="0" smtClean="0"/>
              <a:t> </a:t>
            </a:r>
            <a:r>
              <a:rPr lang="en-US" sz="2400" dirty="0" err="1" smtClean="0"/>
              <a:t>khiển</a:t>
            </a:r>
            <a:r>
              <a:rPr lang="en-US" sz="2400" dirty="0" smtClean="0"/>
              <a:t> </a:t>
            </a:r>
            <a:r>
              <a:rPr lang="en-US" sz="2400" dirty="0" err="1" smtClean="0"/>
              <a:t>tự</a:t>
            </a:r>
            <a:r>
              <a:rPr lang="en-US" sz="2400" dirty="0" smtClean="0"/>
              <a:t> </a:t>
            </a:r>
            <a:r>
              <a:rPr lang="en-US" sz="2400" dirty="0" err="1" smtClean="0"/>
              <a:t>động</a:t>
            </a:r>
            <a:r>
              <a:rPr lang="en-US" sz="2400" dirty="0" smtClean="0"/>
              <a:t> </a:t>
            </a:r>
            <a:r>
              <a:rPr lang="en-US" sz="2400" dirty="0" err="1" smtClean="0"/>
              <a:t>trong</a:t>
            </a:r>
            <a:r>
              <a:rPr lang="en-US" sz="2400" dirty="0" smtClean="0"/>
              <a:t> </a:t>
            </a:r>
            <a:r>
              <a:rPr lang="en-US" sz="2400" dirty="0" err="1" smtClean="0"/>
              <a:t>máy</a:t>
            </a:r>
            <a:r>
              <a:rPr lang="en-US" sz="2400" dirty="0" smtClean="0"/>
              <a:t> </a:t>
            </a:r>
            <a:r>
              <a:rPr lang="en-US" sz="2400" dirty="0"/>
              <a:t>bay </a:t>
            </a:r>
            <a:r>
              <a:rPr lang="en-US" sz="2400" dirty="0" err="1"/>
              <a:t>không</a:t>
            </a:r>
            <a:r>
              <a:rPr lang="en-US" sz="2400" dirty="0"/>
              <a:t> </a:t>
            </a:r>
            <a:r>
              <a:rPr lang="en-US" sz="2400" dirty="0" err="1"/>
              <a:t>người</a:t>
            </a:r>
            <a:r>
              <a:rPr lang="en-US" sz="2400" dirty="0"/>
              <a:t> </a:t>
            </a:r>
            <a:r>
              <a:rPr lang="en-US" sz="2400" dirty="0" err="1"/>
              <a:t>lái</a:t>
            </a:r>
            <a:r>
              <a:rPr lang="en-US" sz="2400" dirty="0"/>
              <a:t> (UAV</a:t>
            </a:r>
            <a:r>
              <a:rPr lang="en-US" sz="2400" dirty="0" smtClean="0"/>
              <a:t>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GB" sz="2400" dirty="0" err="1" smtClean="0"/>
              <a:t>Dây</a:t>
            </a:r>
            <a:r>
              <a:rPr lang="en-GB" sz="2400" dirty="0" smtClean="0"/>
              <a:t> </a:t>
            </a:r>
            <a:r>
              <a:rPr lang="en-GB" sz="2400" dirty="0" err="1" smtClean="0"/>
              <a:t>chuyền</a:t>
            </a:r>
            <a:r>
              <a:rPr lang="en-GB" sz="2400" dirty="0" smtClean="0"/>
              <a:t> </a:t>
            </a:r>
            <a:r>
              <a:rPr lang="en-GB" sz="2400" dirty="0" err="1"/>
              <a:t>sản</a:t>
            </a:r>
            <a:r>
              <a:rPr lang="en-GB" sz="2400" dirty="0"/>
              <a:t> </a:t>
            </a:r>
            <a:r>
              <a:rPr lang="en-GB" sz="2400" dirty="0" err="1"/>
              <a:t>xuất</a:t>
            </a:r>
            <a:r>
              <a:rPr lang="en-GB" sz="2400" dirty="0"/>
              <a:t> </a:t>
            </a:r>
            <a:r>
              <a:rPr lang="en-GB" sz="2400" dirty="0" err="1"/>
              <a:t>tự</a:t>
            </a:r>
            <a:r>
              <a:rPr lang="en-GB" sz="2400" dirty="0"/>
              <a:t> </a:t>
            </a:r>
            <a:r>
              <a:rPr lang="en-GB" sz="2400" dirty="0" err="1"/>
              <a:t>động</a:t>
            </a:r>
            <a:r>
              <a:rPr lang="en-GB" sz="2400" dirty="0"/>
              <a:t>, </a:t>
            </a:r>
            <a:r>
              <a:rPr lang="en-GB" sz="2400" dirty="0" err="1"/>
              <a:t>tương</a:t>
            </a:r>
            <a:r>
              <a:rPr lang="en-GB" sz="2400" dirty="0"/>
              <a:t> </a:t>
            </a:r>
            <a:r>
              <a:rPr lang="en-GB" sz="2400" dirty="0" err="1"/>
              <a:t>tác</a:t>
            </a:r>
            <a:r>
              <a:rPr lang="en-GB" sz="2400" dirty="0"/>
              <a:t> </a:t>
            </a:r>
            <a:r>
              <a:rPr lang="en-GB" sz="2400" dirty="0" err="1"/>
              <a:t>người</a:t>
            </a:r>
            <a:r>
              <a:rPr lang="en-GB" sz="2400" dirty="0"/>
              <a:t> </a:t>
            </a:r>
            <a:r>
              <a:rPr lang="en-GB" sz="2400" dirty="0" err="1"/>
              <a:t>và</a:t>
            </a:r>
            <a:r>
              <a:rPr lang="en-GB" sz="2400" dirty="0"/>
              <a:t> </a:t>
            </a:r>
            <a:r>
              <a:rPr lang="en-GB" sz="2400" dirty="0" err="1"/>
              <a:t>máy</a:t>
            </a:r>
            <a:r>
              <a:rPr lang="en-GB" sz="2400" dirty="0"/>
              <a:t> </a:t>
            </a:r>
            <a:r>
              <a:rPr lang="en-GB" sz="2400" dirty="0" err="1"/>
              <a:t>tính</a:t>
            </a:r>
            <a:r>
              <a:rPr lang="en-GB" sz="2400" dirty="0"/>
              <a:t>, </a:t>
            </a:r>
            <a:r>
              <a:rPr lang="en-GB" sz="2400" dirty="0" smtClean="0"/>
              <a:t>robot…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7298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 err="1" smtClean="0">
                <a:solidFill>
                  <a:schemeClr val="bg1"/>
                </a:solidFill>
              </a:rPr>
              <a:t>Thuật</a:t>
            </a:r>
            <a:r>
              <a:rPr lang="en-US" sz="3400" dirty="0" smtClean="0">
                <a:solidFill>
                  <a:schemeClr val="bg1"/>
                </a:solidFill>
              </a:rPr>
              <a:t> </a:t>
            </a:r>
            <a:r>
              <a:rPr lang="en-US" sz="3400" dirty="0" err="1" smtClean="0">
                <a:solidFill>
                  <a:schemeClr val="bg1"/>
                </a:solidFill>
              </a:rPr>
              <a:t>toán</a:t>
            </a:r>
            <a:r>
              <a:rPr lang="en-US" sz="3400" dirty="0" smtClean="0">
                <a:solidFill>
                  <a:schemeClr val="bg1"/>
                </a:solidFill>
              </a:rPr>
              <a:t> </a:t>
            </a:r>
            <a:r>
              <a:rPr lang="en-US" sz="3400" dirty="0" err="1" smtClean="0">
                <a:solidFill>
                  <a:schemeClr val="bg1"/>
                </a:solidFill>
              </a:rPr>
              <a:t>nhận</a:t>
            </a:r>
            <a:r>
              <a:rPr lang="en-US" sz="3400" dirty="0" smtClean="0">
                <a:solidFill>
                  <a:schemeClr val="bg1"/>
                </a:solidFill>
              </a:rPr>
              <a:t> </a:t>
            </a:r>
            <a:r>
              <a:rPr lang="en-US" sz="3400" dirty="0" err="1" smtClean="0">
                <a:solidFill>
                  <a:schemeClr val="bg1"/>
                </a:solidFill>
              </a:rPr>
              <a:t>dạng</a:t>
            </a:r>
            <a:r>
              <a:rPr lang="en-US" sz="3400" dirty="0" smtClean="0">
                <a:solidFill>
                  <a:schemeClr val="bg1"/>
                </a:solidFill>
              </a:rPr>
              <a:t> </a:t>
            </a:r>
            <a:r>
              <a:rPr lang="en-US" sz="3400" dirty="0" err="1" smtClean="0">
                <a:solidFill>
                  <a:schemeClr val="bg1"/>
                </a:solidFill>
              </a:rPr>
              <a:t>người</a:t>
            </a:r>
            <a:endParaRPr lang="en-US" sz="34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743200"/>
            <a:ext cx="8382000" cy="1524000"/>
          </a:xfrm>
        </p:spPr>
        <p:txBody>
          <a:bodyPr>
            <a:normAutofit/>
          </a:bodyPr>
          <a:lstStyle/>
          <a:p>
            <a:r>
              <a:rPr lang="en-US" sz="2400" b="1" dirty="0" err="1" smtClean="0"/>
              <a:t>Phân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tích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đặc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trưng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ảnh</a:t>
            </a:r>
            <a:endParaRPr lang="en-US" sz="2400" b="1" dirty="0" smtClean="0"/>
          </a:p>
          <a:p>
            <a:pPr lvl="1">
              <a:buFont typeface="Arial" pitchFamily="34" charset="0"/>
              <a:buChar char="•"/>
            </a:pPr>
            <a:r>
              <a:rPr lang="en-GB" sz="1800" b="1" dirty="0" err="1" smtClean="0"/>
              <a:t>Biểu</a:t>
            </a:r>
            <a:r>
              <a:rPr lang="en-GB" sz="1800" b="1" dirty="0" smtClean="0"/>
              <a:t> </a:t>
            </a:r>
            <a:r>
              <a:rPr lang="en-GB" sz="1800" b="1" dirty="0" err="1" smtClean="0"/>
              <a:t>đồ</a:t>
            </a:r>
            <a:r>
              <a:rPr lang="en-GB" sz="1800" b="1" dirty="0" smtClean="0"/>
              <a:t> </a:t>
            </a:r>
            <a:r>
              <a:rPr lang="en-GB" sz="1800" b="1" dirty="0" err="1" smtClean="0"/>
              <a:t>của</a:t>
            </a:r>
            <a:r>
              <a:rPr lang="en-GB" sz="1800" b="1" dirty="0" smtClean="0"/>
              <a:t> </a:t>
            </a:r>
            <a:r>
              <a:rPr lang="en-GB" sz="1800" b="1" dirty="0" err="1" smtClean="0"/>
              <a:t>các</a:t>
            </a:r>
            <a:r>
              <a:rPr lang="en-GB" sz="1800" b="1" dirty="0" smtClean="0"/>
              <a:t> gradient </a:t>
            </a:r>
            <a:r>
              <a:rPr lang="en-GB" sz="1800" b="1" dirty="0" err="1" smtClean="0"/>
              <a:t>theo</a:t>
            </a:r>
            <a:r>
              <a:rPr lang="en-GB" sz="1800" b="1" dirty="0" smtClean="0"/>
              <a:t> </a:t>
            </a:r>
            <a:r>
              <a:rPr lang="en-GB" sz="1800" b="1" dirty="0" err="1" smtClean="0"/>
              <a:t>định</a:t>
            </a:r>
            <a:r>
              <a:rPr lang="en-GB" sz="1800" b="1" dirty="0" smtClean="0"/>
              <a:t> </a:t>
            </a:r>
            <a:r>
              <a:rPr lang="en-GB" sz="1800" b="1" dirty="0" err="1" smtClean="0"/>
              <a:t>hướng</a:t>
            </a:r>
            <a:r>
              <a:rPr lang="en-GB" sz="1800" dirty="0" smtClean="0"/>
              <a:t> (HOG – Histogram of Oriented Gradients)</a:t>
            </a:r>
          </a:p>
          <a:p>
            <a:pPr lvl="1">
              <a:buFont typeface="Arial" pitchFamily="34" charset="0"/>
              <a:buChar char="•"/>
            </a:pPr>
            <a:r>
              <a:rPr lang="en-GB" sz="1800" b="1" dirty="0" err="1" smtClean="0"/>
              <a:t>Biến</a:t>
            </a:r>
            <a:r>
              <a:rPr lang="en-GB" sz="1800" b="1" dirty="0" smtClean="0"/>
              <a:t> </a:t>
            </a:r>
            <a:r>
              <a:rPr lang="en-GB" sz="1800" b="1" dirty="0" err="1"/>
              <a:t>đổi</a:t>
            </a:r>
            <a:r>
              <a:rPr lang="en-GB" sz="1800" b="1" dirty="0"/>
              <a:t> </a:t>
            </a:r>
            <a:r>
              <a:rPr lang="en-GB" sz="1800" b="1" dirty="0" err="1"/>
              <a:t>đặc</a:t>
            </a:r>
            <a:r>
              <a:rPr lang="en-GB" sz="1800" b="1" dirty="0"/>
              <a:t> </a:t>
            </a:r>
            <a:r>
              <a:rPr lang="en-GB" sz="1800" b="1" dirty="0" err="1"/>
              <a:t>trưng</a:t>
            </a:r>
            <a:r>
              <a:rPr lang="en-GB" sz="1800" b="1" dirty="0"/>
              <a:t> </a:t>
            </a:r>
            <a:r>
              <a:rPr lang="en-GB" sz="1800" b="1" dirty="0" err="1"/>
              <a:t>bất</a:t>
            </a:r>
            <a:r>
              <a:rPr lang="en-GB" sz="1800" b="1" dirty="0"/>
              <a:t> </a:t>
            </a:r>
            <a:r>
              <a:rPr lang="en-GB" sz="1800" b="1" dirty="0" err="1"/>
              <a:t>biến</a:t>
            </a:r>
            <a:r>
              <a:rPr lang="en-GB" sz="1800" b="1" dirty="0"/>
              <a:t> </a:t>
            </a:r>
            <a:r>
              <a:rPr lang="en-GB" sz="1800" b="1" dirty="0" err="1"/>
              <a:t>tỷ</a:t>
            </a:r>
            <a:r>
              <a:rPr lang="en-GB" sz="1800" b="1" dirty="0"/>
              <a:t> </a:t>
            </a:r>
            <a:r>
              <a:rPr lang="en-GB" sz="1800" b="1" dirty="0" err="1"/>
              <a:t>lệ</a:t>
            </a:r>
            <a:r>
              <a:rPr lang="en-GB" sz="1800" dirty="0"/>
              <a:t> (SIFT - Scale-invariant feature </a:t>
            </a:r>
            <a:r>
              <a:rPr lang="en-GB" sz="1800" dirty="0" smtClean="0"/>
              <a:t>transform)</a:t>
            </a:r>
            <a:endParaRPr lang="en-US" sz="18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6</a:t>
            </a:fld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04800" y="1219200"/>
            <a:ext cx="83820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b="1" dirty="0" err="1" smtClean="0"/>
              <a:t>Nhận</a:t>
            </a:r>
            <a:r>
              <a:rPr lang="en-GB" sz="2400" b="1" dirty="0" smtClean="0"/>
              <a:t> </a:t>
            </a:r>
            <a:r>
              <a:rPr lang="en-GB" sz="2400" b="1" dirty="0" err="1" smtClean="0"/>
              <a:t>dạng</a:t>
            </a:r>
            <a:r>
              <a:rPr lang="en-GB" sz="2400" b="1" dirty="0" smtClean="0"/>
              <a:t> </a:t>
            </a:r>
            <a:r>
              <a:rPr lang="en-GB" sz="2400" b="1" dirty="0" err="1" smtClean="0"/>
              <a:t>người</a:t>
            </a:r>
            <a:endParaRPr lang="en-GB" sz="2400" b="1" dirty="0" smtClean="0"/>
          </a:p>
          <a:p>
            <a:pPr lvl="1">
              <a:buFont typeface="Arial" pitchFamily="34" charset="0"/>
              <a:buChar char="•"/>
            </a:pPr>
            <a:r>
              <a:rPr lang="en-GB" sz="2100" dirty="0" err="1"/>
              <a:t>P</a:t>
            </a:r>
            <a:r>
              <a:rPr lang="en-GB" sz="2100" dirty="0" err="1" smtClean="0"/>
              <a:t>hân</a:t>
            </a:r>
            <a:r>
              <a:rPr lang="en-GB" sz="2100" dirty="0" smtClean="0"/>
              <a:t> </a:t>
            </a:r>
            <a:r>
              <a:rPr lang="en-GB" sz="2100" dirty="0" err="1"/>
              <a:t>tích</a:t>
            </a:r>
            <a:r>
              <a:rPr lang="en-GB" sz="2100" dirty="0"/>
              <a:t>/</a:t>
            </a:r>
            <a:r>
              <a:rPr lang="en-GB" sz="2100" dirty="0" err="1"/>
              <a:t>tách</a:t>
            </a:r>
            <a:r>
              <a:rPr lang="en-GB" sz="2100" dirty="0"/>
              <a:t> </a:t>
            </a:r>
            <a:r>
              <a:rPr lang="en-GB" sz="2100" dirty="0" err="1"/>
              <a:t>các</a:t>
            </a:r>
            <a:r>
              <a:rPr lang="en-GB" sz="2100" dirty="0"/>
              <a:t> </a:t>
            </a:r>
            <a:r>
              <a:rPr lang="en-GB" sz="2100" dirty="0" err="1"/>
              <a:t>đặc</a:t>
            </a:r>
            <a:r>
              <a:rPr lang="en-GB" sz="2100" dirty="0"/>
              <a:t> </a:t>
            </a:r>
            <a:r>
              <a:rPr lang="en-GB" sz="2100" dirty="0" err="1"/>
              <a:t>trưng</a:t>
            </a:r>
            <a:r>
              <a:rPr lang="en-GB" sz="2100" dirty="0"/>
              <a:t> </a:t>
            </a:r>
            <a:r>
              <a:rPr lang="en-GB" sz="2100" dirty="0" err="1"/>
              <a:t>trong</a:t>
            </a:r>
            <a:r>
              <a:rPr lang="en-GB" sz="2100" dirty="0"/>
              <a:t> </a:t>
            </a:r>
            <a:r>
              <a:rPr lang="en-GB" sz="2100" dirty="0" err="1"/>
              <a:t>một</a:t>
            </a:r>
            <a:r>
              <a:rPr lang="en-GB" sz="2100" dirty="0"/>
              <a:t> </a:t>
            </a:r>
            <a:r>
              <a:rPr lang="en-GB" sz="2100" dirty="0" err="1" smtClean="0"/>
              <a:t>vùng</a:t>
            </a:r>
            <a:r>
              <a:rPr lang="en-GB" sz="2100" dirty="0" smtClean="0"/>
              <a:t>/</a:t>
            </a:r>
            <a:r>
              <a:rPr lang="en-GB" sz="2100" dirty="0" err="1" smtClean="0"/>
              <a:t>khối</a:t>
            </a:r>
            <a:r>
              <a:rPr lang="en-GB" sz="2100" dirty="0" smtClean="0"/>
              <a:t> </a:t>
            </a:r>
            <a:r>
              <a:rPr lang="en-GB" sz="2100" dirty="0" err="1" smtClean="0"/>
              <a:t>ảnh</a:t>
            </a:r>
            <a:endParaRPr lang="en-GB" sz="2100" dirty="0" smtClean="0"/>
          </a:p>
          <a:p>
            <a:pPr lvl="1">
              <a:buFont typeface="Arial" pitchFamily="34" charset="0"/>
              <a:buChar char="•"/>
            </a:pPr>
            <a:r>
              <a:rPr lang="en-GB" sz="2100" dirty="0" err="1" smtClean="0"/>
              <a:t>Đánh</a:t>
            </a:r>
            <a:r>
              <a:rPr lang="en-GB" sz="2100" dirty="0" smtClean="0"/>
              <a:t> </a:t>
            </a:r>
            <a:r>
              <a:rPr lang="en-GB" sz="2100" dirty="0" err="1"/>
              <a:t>giá</a:t>
            </a:r>
            <a:r>
              <a:rPr lang="en-GB" sz="2100" dirty="0"/>
              <a:t> </a:t>
            </a:r>
            <a:r>
              <a:rPr lang="en-GB" sz="2100" dirty="0" err="1"/>
              <a:t>sự</a:t>
            </a:r>
            <a:r>
              <a:rPr lang="en-GB" sz="2100" dirty="0"/>
              <a:t> </a:t>
            </a:r>
            <a:r>
              <a:rPr lang="en-GB" sz="2100" dirty="0" err="1"/>
              <a:t>trùng</a:t>
            </a:r>
            <a:r>
              <a:rPr lang="en-GB" sz="2100" dirty="0"/>
              <a:t> </a:t>
            </a:r>
            <a:r>
              <a:rPr lang="en-GB" sz="2100" dirty="0" err="1"/>
              <a:t>khớp</a:t>
            </a:r>
            <a:r>
              <a:rPr lang="en-GB" sz="2100" dirty="0"/>
              <a:t> </a:t>
            </a:r>
            <a:r>
              <a:rPr lang="en-GB" sz="2100" dirty="0" err="1"/>
              <a:t>giữa</a:t>
            </a:r>
            <a:r>
              <a:rPr lang="en-GB" sz="2100" dirty="0"/>
              <a:t> </a:t>
            </a:r>
            <a:r>
              <a:rPr lang="en-GB" sz="2100" dirty="0" err="1"/>
              <a:t>những</a:t>
            </a:r>
            <a:r>
              <a:rPr lang="en-GB" sz="2100" dirty="0"/>
              <a:t> </a:t>
            </a:r>
            <a:r>
              <a:rPr lang="en-GB" sz="2100" dirty="0" err="1"/>
              <a:t>đặc</a:t>
            </a:r>
            <a:r>
              <a:rPr lang="en-GB" sz="2100" dirty="0"/>
              <a:t> </a:t>
            </a:r>
            <a:r>
              <a:rPr lang="en-GB" sz="2100" dirty="0" err="1"/>
              <a:t>trưng</a:t>
            </a:r>
            <a:r>
              <a:rPr lang="en-GB" sz="2100" dirty="0"/>
              <a:t> </a:t>
            </a:r>
            <a:r>
              <a:rPr lang="en-GB" sz="2100" dirty="0" err="1"/>
              <a:t>trong</a:t>
            </a:r>
            <a:r>
              <a:rPr lang="en-GB" sz="2100" dirty="0"/>
              <a:t> </a:t>
            </a:r>
            <a:r>
              <a:rPr lang="en-GB" sz="2100" dirty="0" err="1" smtClean="0"/>
              <a:t>vùng</a:t>
            </a:r>
            <a:r>
              <a:rPr lang="en-GB" sz="2100" dirty="0" smtClean="0"/>
              <a:t>/</a:t>
            </a:r>
            <a:r>
              <a:rPr lang="en-GB" sz="2100" dirty="0" err="1" smtClean="0"/>
              <a:t>khối</a:t>
            </a:r>
            <a:r>
              <a:rPr lang="en-GB" sz="2100" dirty="0" smtClean="0"/>
              <a:t> </a:t>
            </a:r>
            <a:r>
              <a:rPr lang="en-GB" sz="2100" dirty="0" err="1" smtClean="0"/>
              <a:t>ảnh</a:t>
            </a:r>
            <a:r>
              <a:rPr lang="en-GB" sz="2100" dirty="0" smtClean="0"/>
              <a:t> </a:t>
            </a:r>
            <a:r>
              <a:rPr lang="en-GB" sz="2100" dirty="0" err="1"/>
              <a:t>và</a:t>
            </a:r>
            <a:r>
              <a:rPr lang="en-GB" sz="2100" dirty="0"/>
              <a:t> </a:t>
            </a:r>
            <a:r>
              <a:rPr lang="en-GB" sz="2100" dirty="0" err="1"/>
              <a:t>những</a:t>
            </a:r>
            <a:r>
              <a:rPr lang="en-GB" sz="2100" dirty="0"/>
              <a:t> </a:t>
            </a:r>
            <a:r>
              <a:rPr lang="en-GB" sz="2100" dirty="0" err="1"/>
              <a:t>hiểu</a:t>
            </a:r>
            <a:r>
              <a:rPr lang="en-GB" sz="2100" dirty="0"/>
              <a:t> </a:t>
            </a:r>
            <a:r>
              <a:rPr lang="en-GB" sz="2100" dirty="0" err="1"/>
              <a:t>biết</a:t>
            </a:r>
            <a:r>
              <a:rPr lang="en-GB" sz="2100" dirty="0"/>
              <a:t> </a:t>
            </a:r>
            <a:r>
              <a:rPr lang="en-GB" sz="2100" dirty="0" err="1"/>
              <a:t>hiện</a:t>
            </a:r>
            <a:r>
              <a:rPr lang="en-GB" sz="2100" dirty="0"/>
              <a:t> </a:t>
            </a:r>
            <a:r>
              <a:rPr lang="en-GB" sz="2100" dirty="0" err="1"/>
              <a:t>tại</a:t>
            </a:r>
            <a:r>
              <a:rPr lang="en-GB" sz="2100" dirty="0"/>
              <a:t> </a:t>
            </a:r>
            <a:r>
              <a:rPr lang="en-GB" sz="2100" dirty="0" err="1"/>
              <a:t>về</a:t>
            </a:r>
            <a:r>
              <a:rPr lang="en-GB" sz="2100" dirty="0"/>
              <a:t> </a:t>
            </a:r>
            <a:r>
              <a:rPr lang="en-GB" sz="2100" dirty="0" err="1"/>
              <a:t>vật</a:t>
            </a:r>
            <a:r>
              <a:rPr lang="en-GB" sz="2100" dirty="0"/>
              <a:t> </a:t>
            </a:r>
            <a:r>
              <a:rPr lang="en-GB" sz="2100" dirty="0" err="1" smtClean="0"/>
              <a:t>thể</a:t>
            </a:r>
            <a:endParaRPr lang="en-GB" sz="2100" b="1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04800" y="4267200"/>
            <a:ext cx="83820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err="1" smtClean="0"/>
              <a:t>Đánh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giá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sự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trùng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khớp</a:t>
            </a:r>
            <a:r>
              <a:rPr lang="en-US" sz="2400" b="1" dirty="0" smtClean="0"/>
              <a:t> (</a:t>
            </a:r>
            <a:r>
              <a:rPr lang="en-US" sz="2400" b="1" dirty="0" err="1" smtClean="0"/>
              <a:t>phân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loại</a:t>
            </a:r>
            <a:r>
              <a:rPr lang="en-US" sz="2400" b="1" dirty="0" smtClean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n-US" sz="1800" b="1" dirty="0" err="1" smtClean="0"/>
              <a:t>Máy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vec-tơ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hỗ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trợ</a:t>
            </a:r>
            <a:r>
              <a:rPr lang="en-US" sz="1800" b="1" dirty="0" smtClean="0"/>
              <a:t> </a:t>
            </a:r>
            <a:r>
              <a:rPr lang="en-US" sz="1800" dirty="0" smtClean="0"/>
              <a:t>(SVM</a:t>
            </a:r>
            <a:r>
              <a:rPr lang="en-US" sz="1800" b="1" dirty="0" smtClean="0"/>
              <a:t> - </a:t>
            </a:r>
            <a:r>
              <a:rPr lang="en-US" sz="1800" dirty="0"/>
              <a:t>Support Vector </a:t>
            </a:r>
            <a:r>
              <a:rPr lang="en-US" sz="1800" dirty="0" smtClean="0"/>
              <a:t>Machine)</a:t>
            </a:r>
            <a:endParaRPr lang="en-US" sz="1800" b="1" dirty="0" smtClean="0"/>
          </a:p>
        </p:txBody>
      </p:sp>
    </p:spTree>
    <p:extLst>
      <p:ext uri="{BB962C8B-B14F-4D97-AF65-F5344CB8AC3E}">
        <p14:creationId xmlns:p14="http://schemas.microsoft.com/office/powerpoint/2010/main" val="15201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Mục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tiêu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7</a:t>
            </a:fld>
            <a:endParaRPr lang="en-US"/>
          </a:p>
        </p:txBody>
      </p:sp>
      <p:pic>
        <p:nvPicPr>
          <p:cNvPr id="15" name="Picture 14"/>
          <p:cNvPicPr/>
          <p:nvPr/>
        </p:nvPicPr>
        <p:blipFill>
          <a:blip r:embed="rId3"/>
          <a:stretch/>
        </p:blipFill>
        <p:spPr>
          <a:xfrm>
            <a:off x="5400328" y="4872785"/>
            <a:ext cx="1632304" cy="638123"/>
          </a:xfrm>
          <a:prstGeom prst="rect">
            <a:avLst/>
          </a:prstGeom>
          <a:ln>
            <a:noFill/>
          </a:ln>
        </p:spPr>
      </p:pic>
      <p:pic>
        <p:nvPicPr>
          <p:cNvPr id="17" name="Picture 16"/>
          <p:cNvPicPr/>
          <p:nvPr/>
        </p:nvPicPr>
        <p:blipFill>
          <a:blip r:embed="rId4"/>
          <a:stretch/>
        </p:blipFill>
        <p:spPr>
          <a:xfrm>
            <a:off x="5257800" y="2930602"/>
            <a:ext cx="1917360" cy="1613017"/>
          </a:xfrm>
          <a:prstGeom prst="rect">
            <a:avLst/>
          </a:prstGeom>
          <a:ln>
            <a:noFill/>
          </a:ln>
        </p:spPr>
      </p:pic>
      <p:sp>
        <p:nvSpPr>
          <p:cNvPr id="18" name="CustomShape 2"/>
          <p:cNvSpPr/>
          <p:nvPr/>
        </p:nvSpPr>
        <p:spPr>
          <a:xfrm>
            <a:off x="1295400" y="1768557"/>
            <a:ext cx="2895600" cy="11620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 strike="noStrike" spc="-1" dirty="0" err="1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Phần</a:t>
            </a:r>
            <a:r>
              <a:rPr lang="en-US" sz="4000" b="1" strike="noStrike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000" b="1" strike="noStrike" spc="-1" dirty="0" err="1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mềm</a:t>
            </a:r>
            <a:r>
              <a:rPr lang="en-US" sz="4000" b="1" strike="noStrike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000" b="1" strike="noStrike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(software)</a:t>
            </a:r>
            <a:endParaRPr lang="en-US" sz="20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" name="Picture 19"/>
          <p:cNvPicPr/>
          <p:nvPr/>
        </p:nvPicPr>
        <p:blipFill>
          <a:blip r:embed="rId4"/>
          <a:stretch/>
        </p:blipFill>
        <p:spPr>
          <a:xfrm>
            <a:off x="1790700" y="2930602"/>
            <a:ext cx="1905000" cy="1607410"/>
          </a:xfrm>
          <a:prstGeom prst="rect">
            <a:avLst/>
          </a:prstGeom>
          <a:ln>
            <a:noFill/>
          </a:ln>
        </p:spPr>
      </p:pic>
      <p:pic>
        <p:nvPicPr>
          <p:cNvPr id="21" name="Picture 20"/>
          <p:cNvPicPr/>
          <p:nvPr/>
        </p:nvPicPr>
        <p:blipFill>
          <a:blip r:embed="rId5"/>
          <a:stretch/>
        </p:blipFill>
        <p:spPr>
          <a:xfrm>
            <a:off x="5582580" y="1905000"/>
            <a:ext cx="1267800" cy="873203"/>
          </a:xfrm>
          <a:prstGeom prst="rect">
            <a:avLst/>
          </a:prstGeom>
          <a:ln>
            <a:noFill/>
          </a:ln>
        </p:spPr>
      </p:pic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200" y="1447800"/>
            <a:ext cx="7924800" cy="487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stomShape 2"/>
          <p:cNvSpPr/>
          <p:nvPr/>
        </p:nvSpPr>
        <p:spPr>
          <a:xfrm>
            <a:off x="1295400" y="4724400"/>
            <a:ext cx="2895600" cy="11620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 strike="noStrike" spc="-1" dirty="0" err="1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Phần</a:t>
            </a:r>
            <a:r>
              <a:rPr lang="en-US" sz="4000" b="1" strike="noStrike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000" b="1" strike="noStrike" spc="-1" dirty="0" err="1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cứng</a:t>
            </a:r>
            <a:r>
              <a:rPr lang="en-US" sz="4000" b="1" strike="noStrike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000" b="1" strike="noStrike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(hardware)</a:t>
            </a:r>
            <a:endParaRPr lang="en-US" sz="20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0378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b="1" dirty="0" err="1" smtClean="0">
                <a:solidFill>
                  <a:srgbClr val="FF0000"/>
                </a:solidFill>
              </a:rPr>
              <a:t>Nhận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dạng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người</a:t>
            </a:r>
            <a:r>
              <a:rPr lang="en-US" sz="4800" b="1" dirty="0" smtClean="0">
                <a:solidFill>
                  <a:srgbClr val="FF0000"/>
                </a:solidFill>
              </a:rPr>
              <a:t> </a:t>
            </a:r>
            <a:r>
              <a:rPr lang="en-US" sz="4800" b="1" dirty="0" err="1" smtClean="0">
                <a:solidFill>
                  <a:srgbClr val="FF0000"/>
                </a:solidFill>
              </a:rPr>
              <a:t>bằng</a:t>
            </a:r>
            <a:r>
              <a:rPr lang="en-US" sz="4800" b="1" dirty="0" smtClean="0">
                <a:solidFill>
                  <a:srgbClr val="FF0000"/>
                </a:solidFill>
              </a:rPr>
              <a:t> HOG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373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</a:rPr>
              <a:t>Nhận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dạng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người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</a:rPr>
              <a:t>bằng</a:t>
            </a:r>
            <a:r>
              <a:rPr lang="en-US" sz="4000" dirty="0" smtClean="0">
                <a:solidFill>
                  <a:schemeClr val="bg1"/>
                </a:solidFill>
              </a:rPr>
              <a:t> HOG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5FFF0-460B-4A40-9034-F2BF1761D3ED}" type="slidenum">
              <a:rPr lang="en-US" smtClean="0"/>
              <a:t>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Human detection by HOG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1050852"/>
            <a:ext cx="2303188" cy="1524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160" y="2971800"/>
            <a:ext cx="2288226" cy="152931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398" y="4899394"/>
            <a:ext cx="2226988" cy="1562100"/>
          </a:xfrm>
          <a:prstGeom prst="rect">
            <a:avLst/>
          </a:prstGeom>
        </p:spPr>
      </p:pic>
      <p:sp>
        <p:nvSpPr>
          <p:cNvPr id="21" name="Down Arrow 20"/>
          <p:cNvSpPr/>
          <p:nvPr/>
        </p:nvSpPr>
        <p:spPr>
          <a:xfrm>
            <a:off x="7629945" y="2612952"/>
            <a:ext cx="152328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/>
          <p:cNvSpPr/>
          <p:nvPr/>
        </p:nvSpPr>
        <p:spPr>
          <a:xfrm>
            <a:off x="7630017" y="4572000"/>
            <a:ext cx="152328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17" y="1219200"/>
            <a:ext cx="6060783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735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4-SISLAB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2957</TotalTime>
  <Words>1565</Words>
  <Application>Microsoft Office PowerPoint</Application>
  <PresentationFormat>On-screen Show (4:3)</PresentationFormat>
  <Paragraphs>227</Paragraphs>
  <Slides>26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2014-SISLAB template</vt:lpstr>
      <vt:lpstr>Nhận dạng người bằng đồ thị gradient theo định hướng</vt:lpstr>
      <vt:lpstr>Mục lục</vt:lpstr>
      <vt:lpstr>PowerPoint Presentation</vt:lpstr>
      <vt:lpstr>Nhận dạng người</vt:lpstr>
      <vt:lpstr>Ứng dụng</vt:lpstr>
      <vt:lpstr>Thuật toán nhận dạng người</vt:lpstr>
      <vt:lpstr>Mục tiêu</vt:lpstr>
      <vt:lpstr>PowerPoint Presentation</vt:lpstr>
      <vt:lpstr>Nhận dạng người bằng HOG</vt:lpstr>
      <vt:lpstr>Thuật toán HOG</vt:lpstr>
      <vt:lpstr>Nút thắt trong tính toán HOG</vt:lpstr>
      <vt:lpstr>Giải pháp</vt:lpstr>
      <vt:lpstr>Tính toán sử dụng LUT</vt:lpstr>
      <vt:lpstr>PowerPoint Presentation</vt:lpstr>
      <vt:lpstr>Mô phỏng trên C</vt:lpstr>
      <vt:lpstr>PowerPoint Presentation</vt:lpstr>
      <vt:lpstr>Kiến trúc phần cứng</vt:lpstr>
      <vt:lpstr>Khối quét ảnh và tính toán gradient</vt:lpstr>
      <vt:lpstr>Sử dụng LUT</vt:lpstr>
      <vt:lpstr>Khối chuẩn hóa biểu đồ</vt:lpstr>
      <vt:lpstr>Khối phân loại SVM</vt:lpstr>
      <vt:lpstr>PowerPoint Presentation</vt:lpstr>
      <vt:lpstr>Môi trường kiểm thử</vt:lpstr>
      <vt:lpstr>Module chuyển RGB sang Gray</vt:lpstr>
      <vt:lpstr>Kết luận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LSI Design: Human detection by HOG</dc:title>
  <dc:creator>H3</dc:creator>
  <cp:lastModifiedBy>Ngoc-Sinh Nguyen</cp:lastModifiedBy>
  <cp:revision>154</cp:revision>
  <dcterms:created xsi:type="dcterms:W3CDTF">2017-02-21T17:04:00Z</dcterms:created>
  <dcterms:modified xsi:type="dcterms:W3CDTF">2017-04-10T23:22:40Z</dcterms:modified>
  <cp:contentStatus/>
</cp:coreProperties>
</file>